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notesMasterIdLst>
    <p:notesMasterId r:id="rId11"/>
  </p:notesMasterIdLst>
  <p:handoutMasterIdLst>
    <p:handoutMasterId r:id="rId12"/>
  </p:handoutMasterIdLst>
  <p:sldIdLst>
    <p:sldId id="256" r:id="rId6"/>
    <p:sldId id="257" r:id="rId7"/>
    <p:sldId id="258" r:id="rId8"/>
    <p:sldId id="259" r:id="rId9"/>
    <p:sldId id="260" r:id="rId10"/>
  </p:sldIdLst>
  <p:sldSz cx="6858000" cy="9906000" type="A4"/>
  <p:notesSz cx="6858000" cy="9906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ohring, Annabelle" initials="MA" lastIdx="5" clrIdx="0">
    <p:extLst>
      <p:ext uri="{19B8F6BF-5375-455C-9EA6-DF929625EA0E}">
        <p15:presenceInfo xmlns:p15="http://schemas.microsoft.com/office/powerpoint/2012/main" userId="S::mohringa@merck.com::c116824f-6abc-443d-a6eb-4bf837e9d5bd"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43"/>
  </p:normalViewPr>
  <p:slideViewPr>
    <p:cSldViewPr>
      <p:cViewPr varScale="1">
        <p:scale>
          <a:sx n="50" d="100"/>
          <a:sy n="50" d="100"/>
        </p:scale>
        <p:origin x="2100" y="48"/>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commentAuthors" Target="commentAuthor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notesMaster" Target="notesMasters/notesMaster1.xml"/><Relationship Id="rId5" Type="http://schemas.openxmlformats.org/officeDocument/2006/relationships/slideMaster" Target="slideMasters/slideMaster1.xml"/><Relationship Id="rId15" Type="http://schemas.openxmlformats.org/officeDocument/2006/relationships/viewProps" Target="viewProps.xml"/><Relationship Id="rId10" Type="http://schemas.openxmlformats.org/officeDocument/2006/relationships/slide" Target="slides/slide5.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9694755-187B-4D91-BB5F-F3BC35681AEE}"/>
              </a:ext>
            </a:extLst>
          </p:cNvPr>
          <p:cNvSpPr>
            <a:spLocks noGrp="1"/>
          </p:cNvSpPr>
          <p:nvPr>
            <p:ph type="hdr" sz="quarter"/>
          </p:nvPr>
        </p:nvSpPr>
        <p:spPr>
          <a:xfrm>
            <a:off x="0" y="0"/>
            <a:ext cx="2971800" cy="4968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45924921-0129-4999-8470-2E6AB1F6309A}"/>
              </a:ext>
            </a:extLst>
          </p:cNvPr>
          <p:cNvSpPr>
            <a:spLocks noGrp="1"/>
          </p:cNvSpPr>
          <p:nvPr>
            <p:ph type="dt" sz="quarter" idx="1"/>
          </p:nvPr>
        </p:nvSpPr>
        <p:spPr>
          <a:xfrm>
            <a:off x="3884613" y="0"/>
            <a:ext cx="2971800" cy="496888"/>
          </a:xfrm>
          <a:prstGeom prst="rect">
            <a:avLst/>
          </a:prstGeom>
        </p:spPr>
        <p:txBody>
          <a:bodyPr vert="horz" lIns="91440" tIns="45720" rIns="91440" bIns="45720" rtlCol="0"/>
          <a:lstStyle>
            <a:lvl1pPr algn="r">
              <a:defRPr sz="1200"/>
            </a:lvl1pPr>
          </a:lstStyle>
          <a:p>
            <a:fld id="{72C3B32C-529A-49F2-A2A7-53C98F463B64}" type="datetimeFigureOut">
              <a:rPr lang="en-GB" smtClean="0"/>
              <a:t>09/07/2024</a:t>
            </a:fld>
            <a:endParaRPr lang="en-GB"/>
          </a:p>
        </p:txBody>
      </p:sp>
      <p:sp>
        <p:nvSpPr>
          <p:cNvPr id="4" name="Footer Placeholder 3">
            <a:extLst>
              <a:ext uri="{FF2B5EF4-FFF2-40B4-BE49-F238E27FC236}">
                <a16:creationId xmlns:a16="http://schemas.microsoft.com/office/drawing/2014/main" id="{7915DF90-FC05-4961-BABA-8797450DABF7}"/>
              </a:ext>
            </a:extLst>
          </p:cNvPr>
          <p:cNvSpPr>
            <a:spLocks noGrp="1"/>
          </p:cNvSpPr>
          <p:nvPr>
            <p:ph type="ftr" sz="quarter" idx="2"/>
          </p:nvPr>
        </p:nvSpPr>
        <p:spPr>
          <a:xfrm>
            <a:off x="0" y="9409113"/>
            <a:ext cx="2971800" cy="4968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96BD4167-56B5-4F13-A544-193C47AF76A0}"/>
              </a:ext>
            </a:extLst>
          </p:cNvPr>
          <p:cNvSpPr>
            <a:spLocks noGrp="1"/>
          </p:cNvSpPr>
          <p:nvPr>
            <p:ph type="sldNum" sz="quarter" idx="3"/>
          </p:nvPr>
        </p:nvSpPr>
        <p:spPr>
          <a:xfrm>
            <a:off x="3884613" y="9409113"/>
            <a:ext cx="2971800" cy="496887"/>
          </a:xfrm>
          <a:prstGeom prst="rect">
            <a:avLst/>
          </a:prstGeom>
        </p:spPr>
        <p:txBody>
          <a:bodyPr vert="horz" lIns="91440" tIns="45720" rIns="91440" bIns="45720" rtlCol="0" anchor="b"/>
          <a:lstStyle>
            <a:lvl1pPr algn="r">
              <a:defRPr sz="1200"/>
            </a:lvl1pPr>
          </a:lstStyle>
          <a:p>
            <a:fld id="{68A9AF37-1395-480C-A2D4-A2A3E1F6313B}" type="slidenum">
              <a:rPr lang="en-GB" smtClean="0"/>
              <a:t>‹#›</a:t>
            </a:fld>
            <a:endParaRPr lang="en-GB"/>
          </a:p>
        </p:txBody>
      </p:sp>
    </p:spTree>
    <p:extLst>
      <p:ext uri="{BB962C8B-B14F-4D97-AF65-F5344CB8AC3E}">
        <p14:creationId xmlns:p14="http://schemas.microsoft.com/office/powerpoint/2010/main" val="135533797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96888"/>
          </a:xfrm>
          <a:prstGeom prst="rect">
            <a:avLst/>
          </a:prstGeom>
        </p:spPr>
        <p:txBody>
          <a:bodyPr vert="horz" lIns="91440" tIns="45720" rIns="91440" bIns="45720" rtlCol="0"/>
          <a:lstStyle>
            <a:lvl1pPr algn="r">
              <a:defRPr sz="1200"/>
            </a:lvl1pPr>
          </a:lstStyle>
          <a:p>
            <a:fld id="{CFE012E2-91AF-4E6C-8C64-CFCE2BDF4821}" type="datetimeFigureOut">
              <a:rPr lang="en-GB" smtClean="0"/>
              <a:t>09/07/2024</a:t>
            </a:fld>
            <a:endParaRPr lang="en-GB"/>
          </a:p>
        </p:txBody>
      </p:sp>
      <p:sp>
        <p:nvSpPr>
          <p:cNvPr id="4" name="Slide Image Placeholder 3"/>
          <p:cNvSpPr>
            <a:spLocks noGrp="1" noRot="1" noChangeAspect="1"/>
          </p:cNvSpPr>
          <p:nvPr>
            <p:ph type="sldImg" idx="2"/>
          </p:nvPr>
        </p:nvSpPr>
        <p:spPr>
          <a:xfrm>
            <a:off x="2271713" y="1238250"/>
            <a:ext cx="2314575" cy="334327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767263"/>
            <a:ext cx="5486400" cy="390048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09113"/>
            <a:ext cx="2971800" cy="4968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9409113"/>
            <a:ext cx="2971800" cy="496887"/>
          </a:xfrm>
          <a:prstGeom prst="rect">
            <a:avLst/>
          </a:prstGeom>
        </p:spPr>
        <p:txBody>
          <a:bodyPr vert="horz" lIns="91440" tIns="45720" rIns="91440" bIns="45720" rtlCol="0" anchor="b"/>
          <a:lstStyle>
            <a:lvl1pPr algn="r">
              <a:defRPr sz="1200"/>
            </a:lvl1pPr>
          </a:lstStyle>
          <a:p>
            <a:fld id="{51E3EC36-FA94-406C-AB76-F5CEB168F849}" type="slidenum">
              <a:rPr lang="en-GB" smtClean="0"/>
              <a:t>‹#›</a:t>
            </a:fld>
            <a:endParaRPr lang="en-GB"/>
          </a:p>
        </p:txBody>
      </p:sp>
    </p:spTree>
    <p:extLst>
      <p:ext uri="{BB962C8B-B14F-4D97-AF65-F5344CB8AC3E}">
        <p14:creationId xmlns:p14="http://schemas.microsoft.com/office/powerpoint/2010/main" val="140185192"/>
      </p:ext>
    </p:extLst>
  </p:cSld>
  <p:clrMap bg1="lt1" tx1="dk1" bg2="lt2" tx2="dk2" accent1="accent1" accent2="accent2" accent3="accent3" accent4="accent4" accent5="accent5" accent6="accent6" hlink="hlink" folHlink="folHlink"/>
  <p:hf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Footer Placeholder 4"/>
          <p:cNvSpPr>
            <a:spLocks noGrp="1"/>
          </p:cNvSpPr>
          <p:nvPr>
            <p:ph type="ftr" sz="quarter" idx="4"/>
          </p:nvPr>
        </p:nvSpPr>
        <p:spPr/>
        <p:txBody>
          <a:bodyPr/>
          <a:lstStyle/>
          <a:p>
            <a:endParaRPr lang="en-GB"/>
          </a:p>
        </p:txBody>
      </p:sp>
      <p:sp>
        <p:nvSpPr>
          <p:cNvPr id="6" name="Slide Number Placeholder 5"/>
          <p:cNvSpPr>
            <a:spLocks noGrp="1"/>
          </p:cNvSpPr>
          <p:nvPr>
            <p:ph type="sldNum" sz="quarter" idx="5"/>
          </p:nvPr>
        </p:nvSpPr>
        <p:spPr/>
        <p:txBody>
          <a:bodyPr/>
          <a:lstStyle/>
          <a:p>
            <a:fld id="{51E3EC36-FA94-406C-AB76-F5CEB168F849}" type="slidenum">
              <a:rPr lang="en-GB" smtClean="0"/>
              <a:t>1</a:t>
            </a:fld>
            <a:endParaRPr lang="en-GB"/>
          </a:p>
        </p:txBody>
      </p:sp>
    </p:spTree>
    <p:extLst>
      <p:ext uri="{BB962C8B-B14F-4D97-AF65-F5344CB8AC3E}">
        <p14:creationId xmlns:p14="http://schemas.microsoft.com/office/powerpoint/2010/main" val="29388867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Footer Placeholder 4"/>
          <p:cNvSpPr>
            <a:spLocks noGrp="1"/>
          </p:cNvSpPr>
          <p:nvPr>
            <p:ph type="ftr" sz="quarter" idx="4"/>
          </p:nvPr>
        </p:nvSpPr>
        <p:spPr/>
        <p:txBody>
          <a:bodyPr/>
          <a:lstStyle/>
          <a:p>
            <a:endParaRPr lang="en-GB"/>
          </a:p>
        </p:txBody>
      </p:sp>
      <p:sp>
        <p:nvSpPr>
          <p:cNvPr id="6" name="Slide Number Placeholder 5"/>
          <p:cNvSpPr>
            <a:spLocks noGrp="1"/>
          </p:cNvSpPr>
          <p:nvPr>
            <p:ph type="sldNum" sz="quarter" idx="5"/>
          </p:nvPr>
        </p:nvSpPr>
        <p:spPr/>
        <p:txBody>
          <a:bodyPr/>
          <a:lstStyle/>
          <a:p>
            <a:fld id="{51E3EC36-FA94-406C-AB76-F5CEB168F849}" type="slidenum">
              <a:rPr lang="en-GB" smtClean="0"/>
              <a:t>2</a:t>
            </a:fld>
            <a:endParaRPr lang="en-GB"/>
          </a:p>
        </p:txBody>
      </p:sp>
    </p:spTree>
    <p:extLst>
      <p:ext uri="{BB962C8B-B14F-4D97-AF65-F5344CB8AC3E}">
        <p14:creationId xmlns:p14="http://schemas.microsoft.com/office/powerpoint/2010/main" val="30835633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Footer Placeholder 4"/>
          <p:cNvSpPr>
            <a:spLocks noGrp="1"/>
          </p:cNvSpPr>
          <p:nvPr>
            <p:ph type="ftr" sz="quarter" idx="4"/>
          </p:nvPr>
        </p:nvSpPr>
        <p:spPr/>
        <p:txBody>
          <a:bodyPr/>
          <a:lstStyle/>
          <a:p>
            <a:endParaRPr lang="en-GB"/>
          </a:p>
        </p:txBody>
      </p:sp>
      <p:sp>
        <p:nvSpPr>
          <p:cNvPr id="6" name="Slide Number Placeholder 5"/>
          <p:cNvSpPr>
            <a:spLocks noGrp="1"/>
          </p:cNvSpPr>
          <p:nvPr>
            <p:ph type="sldNum" sz="quarter" idx="5"/>
          </p:nvPr>
        </p:nvSpPr>
        <p:spPr/>
        <p:txBody>
          <a:bodyPr/>
          <a:lstStyle/>
          <a:p>
            <a:fld id="{51E3EC36-FA94-406C-AB76-F5CEB168F849}" type="slidenum">
              <a:rPr lang="en-GB" smtClean="0"/>
              <a:t>3</a:t>
            </a:fld>
            <a:endParaRPr lang="en-GB"/>
          </a:p>
        </p:txBody>
      </p:sp>
    </p:spTree>
    <p:extLst>
      <p:ext uri="{BB962C8B-B14F-4D97-AF65-F5344CB8AC3E}">
        <p14:creationId xmlns:p14="http://schemas.microsoft.com/office/powerpoint/2010/main" val="30626736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Footer Placeholder 4"/>
          <p:cNvSpPr>
            <a:spLocks noGrp="1"/>
          </p:cNvSpPr>
          <p:nvPr>
            <p:ph type="ftr" sz="quarter" idx="4"/>
          </p:nvPr>
        </p:nvSpPr>
        <p:spPr/>
        <p:txBody>
          <a:bodyPr/>
          <a:lstStyle/>
          <a:p>
            <a:endParaRPr lang="en-GB"/>
          </a:p>
        </p:txBody>
      </p:sp>
      <p:sp>
        <p:nvSpPr>
          <p:cNvPr id="6" name="Slide Number Placeholder 5"/>
          <p:cNvSpPr>
            <a:spLocks noGrp="1"/>
          </p:cNvSpPr>
          <p:nvPr>
            <p:ph type="sldNum" sz="quarter" idx="5"/>
          </p:nvPr>
        </p:nvSpPr>
        <p:spPr/>
        <p:txBody>
          <a:bodyPr/>
          <a:lstStyle/>
          <a:p>
            <a:fld id="{51E3EC36-FA94-406C-AB76-F5CEB168F849}" type="slidenum">
              <a:rPr lang="en-GB" smtClean="0"/>
              <a:t>4</a:t>
            </a:fld>
            <a:endParaRPr lang="en-GB"/>
          </a:p>
        </p:txBody>
      </p:sp>
    </p:spTree>
    <p:extLst>
      <p:ext uri="{BB962C8B-B14F-4D97-AF65-F5344CB8AC3E}">
        <p14:creationId xmlns:p14="http://schemas.microsoft.com/office/powerpoint/2010/main" val="27358870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Header Placeholder 3"/>
          <p:cNvSpPr>
            <a:spLocks noGrp="1"/>
          </p:cNvSpPr>
          <p:nvPr>
            <p:ph type="hdr" sz="quarter"/>
          </p:nvPr>
        </p:nvSpPr>
        <p:spPr/>
        <p:txBody>
          <a:bodyPr/>
          <a:lstStyle/>
          <a:p>
            <a:endParaRPr lang="en-GB"/>
          </a:p>
        </p:txBody>
      </p:sp>
      <p:sp>
        <p:nvSpPr>
          <p:cNvPr id="5" name="Footer Placeholder 4"/>
          <p:cNvSpPr>
            <a:spLocks noGrp="1"/>
          </p:cNvSpPr>
          <p:nvPr>
            <p:ph type="ftr" sz="quarter" idx="4"/>
          </p:nvPr>
        </p:nvSpPr>
        <p:spPr/>
        <p:txBody>
          <a:bodyPr/>
          <a:lstStyle/>
          <a:p>
            <a:endParaRPr lang="en-GB"/>
          </a:p>
        </p:txBody>
      </p:sp>
      <p:sp>
        <p:nvSpPr>
          <p:cNvPr id="6" name="Slide Number Placeholder 5"/>
          <p:cNvSpPr>
            <a:spLocks noGrp="1"/>
          </p:cNvSpPr>
          <p:nvPr>
            <p:ph type="sldNum" sz="quarter" idx="5"/>
          </p:nvPr>
        </p:nvSpPr>
        <p:spPr/>
        <p:txBody>
          <a:bodyPr/>
          <a:lstStyle/>
          <a:p>
            <a:fld id="{51E3EC36-FA94-406C-AB76-F5CEB168F849}" type="slidenum">
              <a:rPr lang="en-GB" smtClean="0"/>
              <a:t>5</a:t>
            </a:fld>
            <a:endParaRPr lang="en-GB"/>
          </a:p>
        </p:txBody>
      </p:sp>
    </p:spTree>
    <p:extLst>
      <p:ext uri="{BB962C8B-B14F-4D97-AF65-F5344CB8AC3E}">
        <p14:creationId xmlns:p14="http://schemas.microsoft.com/office/powerpoint/2010/main" val="35805173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14350" y="3070860"/>
            <a:ext cx="5829300" cy="2080259"/>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028700" y="5547360"/>
            <a:ext cx="4800600" cy="2476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7/9/2024</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200" b="1" i="0">
                <a:solidFill>
                  <a:srgbClr val="01857A"/>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7/9/2024</a:t>
            </a:fld>
            <a:endParaRPr lang="en-US"/>
          </a:p>
        </p:txBody>
      </p:sp>
      <p:sp>
        <p:nvSpPr>
          <p:cNvPr id="6" name="Holder 6"/>
          <p:cNvSpPr>
            <a:spLocks noGrp="1"/>
          </p:cNvSpPr>
          <p:nvPr>
            <p:ph type="sldNum" sz="quarter" idx="7"/>
          </p:nvPr>
        </p:nvSpPr>
        <p:spPr>
          <a:xfrm>
            <a:off x="4937760" y="9212580"/>
            <a:ext cx="1577340" cy="495300"/>
          </a:xfrm>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200" b="1" i="0">
                <a:solidFill>
                  <a:srgbClr val="01857A"/>
                </a:solidFill>
                <a:latin typeface="Arial"/>
                <a:cs typeface="Arial"/>
              </a:defRPr>
            </a:lvl1pPr>
          </a:lstStyle>
          <a:p>
            <a:endParaRPr/>
          </a:p>
        </p:txBody>
      </p:sp>
      <p:sp>
        <p:nvSpPr>
          <p:cNvPr id="3" name="Holder 3"/>
          <p:cNvSpPr>
            <a:spLocks noGrp="1"/>
          </p:cNvSpPr>
          <p:nvPr>
            <p:ph sz="half" idx="2"/>
          </p:nvPr>
        </p:nvSpPr>
        <p:spPr>
          <a:xfrm>
            <a:off x="342900" y="2278380"/>
            <a:ext cx="2983230" cy="653796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3531870" y="2278380"/>
            <a:ext cx="2983230" cy="653796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7/9/2024</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200" b="1" i="0">
                <a:solidFill>
                  <a:srgbClr val="01857A"/>
                </a:solidFill>
                <a:latin typeface="Arial"/>
                <a:cs typeface="Arial"/>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7/9/2024</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7/9/2024</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522083" y="1799637"/>
            <a:ext cx="5813833" cy="634364"/>
          </a:xfrm>
          <a:prstGeom prst="rect">
            <a:avLst/>
          </a:prstGeom>
        </p:spPr>
        <p:txBody>
          <a:bodyPr wrap="square" lIns="0" tIns="0" rIns="0" bIns="0">
            <a:spAutoFit/>
          </a:bodyPr>
          <a:lstStyle>
            <a:lvl1pPr>
              <a:defRPr sz="2200" b="1" i="0">
                <a:solidFill>
                  <a:srgbClr val="01857A"/>
                </a:solidFill>
                <a:latin typeface="Arial"/>
                <a:cs typeface="Arial"/>
              </a:defRPr>
            </a:lvl1pPr>
          </a:lstStyle>
          <a:p>
            <a:endParaRPr/>
          </a:p>
        </p:txBody>
      </p:sp>
      <p:sp>
        <p:nvSpPr>
          <p:cNvPr id="3" name="Holder 3"/>
          <p:cNvSpPr>
            <a:spLocks noGrp="1"/>
          </p:cNvSpPr>
          <p:nvPr>
            <p:ph type="body" idx="1"/>
          </p:nvPr>
        </p:nvSpPr>
        <p:spPr>
          <a:xfrm>
            <a:off x="342900" y="2278380"/>
            <a:ext cx="6172200" cy="653796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2331720" y="9212580"/>
            <a:ext cx="2194560" cy="495300"/>
          </a:xfrm>
          <a:prstGeom prst="rect">
            <a:avLst/>
          </a:prstGeom>
        </p:spPr>
        <p:txBody>
          <a:bodyPr wrap="square" lIns="0" tIns="0" rIns="0" bIns="0">
            <a:spAutoFit/>
          </a:bodyPr>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a:xfrm>
            <a:off x="342900" y="9212580"/>
            <a:ext cx="1577340" cy="4953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7/9/2024</a:t>
            </a:fld>
            <a:endParaRPr lang="en-US"/>
          </a:p>
        </p:txBody>
      </p:sp>
      <p:sp>
        <p:nvSpPr>
          <p:cNvPr id="6" name="Holder 6"/>
          <p:cNvSpPr>
            <a:spLocks noGrp="1"/>
          </p:cNvSpPr>
          <p:nvPr>
            <p:ph type="sldNum" sz="quarter" idx="7"/>
          </p:nvPr>
        </p:nvSpPr>
        <p:spPr>
          <a:xfrm>
            <a:off x="4937760" y="9212580"/>
            <a:ext cx="1577340" cy="4953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pic>
        <p:nvPicPr>
          <p:cNvPr id="10" name="bjClassifierImageBottom">
            <a:extLst>
              <a:ext uri="{FF2B5EF4-FFF2-40B4-BE49-F238E27FC236}">
                <a16:creationId xmlns:a16="http://schemas.microsoft.com/office/drawing/2014/main" id="{7C12F801-6B9C-8742-9C0B-5B0F015C1855}"/>
              </a:ext>
            </a:extLst>
          </p:cNvPr>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152400" y="9448800"/>
            <a:ext cx="597460" cy="326164"/>
          </a:xfrm>
          <a:prstGeom prst="rect">
            <a:avLst/>
          </a:prstGeom>
        </p:spPr>
      </p:pic>
      <p:grpSp>
        <p:nvGrpSpPr>
          <p:cNvPr id="9" name="Group 8">
            <a:extLst>
              <a:ext uri="{FF2B5EF4-FFF2-40B4-BE49-F238E27FC236}">
                <a16:creationId xmlns:a16="http://schemas.microsoft.com/office/drawing/2014/main" id="{1C365E95-1522-1D48-A49C-A4FC475D5E7E}"/>
              </a:ext>
            </a:extLst>
          </p:cNvPr>
          <p:cNvGrpSpPr/>
          <p:nvPr userDrawn="1"/>
        </p:nvGrpSpPr>
        <p:grpSpPr>
          <a:xfrm>
            <a:off x="0" y="9323412"/>
            <a:ext cx="6858000" cy="597577"/>
            <a:chOff x="0" y="9323412"/>
            <a:chExt cx="6858000" cy="597577"/>
          </a:xfrm>
        </p:grpSpPr>
        <p:pic>
          <p:nvPicPr>
            <p:cNvPr id="11" name="Picture 10">
              <a:extLst>
                <a:ext uri="{FF2B5EF4-FFF2-40B4-BE49-F238E27FC236}">
                  <a16:creationId xmlns:a16="http://schemas.microsoft.com/office/drawing/2014/main" id="{7B5579AE-3A49-994F-BA39-332B31D8AA93}"/>
                </a:ext>
              </a:extLst>
            </p:cNvPr>
            <p:cNvPicPr/>
            <p:nvPr userDrawn="1"/>
          </p:nvPicPr>
          <p:blipFill rotWithShape="1">
            <a:blip r:embed="rId8" cstate="print">
              <a:extLst>
                <a:ext uri="{28A0092B-C50C-407E-A947-70E740481C1C}">
                  <a14:useLocalDpi xmlns:a14="http://schemas.microsoft.com/office/drawing/2010/main" val="0"/>
                </a:ext>
              </a:extLst>
            </a:blip>
            <a:srcRect t="78245"/>
            <a:stretch/>
          </p:blipFill>
          <p:spPr>
            <a:xfrm>
              <a:off x="0" y="9791700"/>
              <a:ext cx="6858000" cy="129289"/>
            </a:xfrm>
            <a:prstGeom prst="rect">
              <a:avLst/>
            </a:prstGeom>
          </p:spPr>
        </p:pic>
        <p:pic>
          <p:nvPicPr>
            <p:cNvPr id="12" name="Picture 11">
              <a:extLst>
                <a:ext uri="{FF2B5EF4-FFF2-40B4-BE49-F238E27FC236}">
                  <a16:creationId xmlns:a16="http://schemas.microsoft.com/office/drawing/2014/main" id="{16267D74-308E-784C-A7EC-8F863EC8994D}"/>
                </a:ext>
              </a:extLst>
            </p:cNvPr>
            <p:cNvPicPr/>
            <p:nvPr userDrawn="1"/>
          </p:nvPicPr>
          <p:blipFill rotWithShape="1">
            <a:blip r:embed="rId8" cstate="print">
              <a:extLst>
                <a:ext uri="{28A0092B-C50C-407E-A947-70E740481C1C}">
                  <a14:useLocalDpi xmlns:a14="http://schemas.microsoft.com/office/drawing/2010/main" val="0"/>
                </a:ext>
              </a:extLst>
            </a:blip>
            <a:srcRect t="1" r="84815" b="19066"/>
            <a:stretch/>
          </p:blipFill>
          <p:spPr>
            <a:xfrm>
              <a:off x="5791200" y="9323412"/>
              <a:ext cx="1041400" cy="480987"/>
            </a:xfrm>
            <a:prstGeom prst="rect">
              <a:avLst/>
            </a:prstGeom>
          </p:spPr>
        </p:pic>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hyperlink" Target="mailto:msdahbursary@merck.com" TargetMode="External"/><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hyperlink" Target="mailto:msdahbursary@msd.com" TargetMode="External"/><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437968" y="2220312"/>
            <a:ext cx="5610225" cy="751488"/>
          </a:xfrm>
          <a:prstGeom prst="rect">
            <a:avLst/>
          </a:prstGeom>
        </p:spPr>
        <p:txBody>
          <a:bodyPr vert="horz" wrap="square" lIns="0" tIns="12700" rIns="0" bIns="0" rtlCol="0">
            <a:spAutoFit/>
          </a:bodyPr>
          <a:lstStyle/>
          <a:p>
            <a:pPr marL="12700" marR="5080" algn="just">
              <a:lnSpc>
                <a:spcPct val="100000"/>
              </a:lnSpc>
              <a:spcBef>
                <a:spcPts val="100"/>
              </a:spcBef>
            </a:pPr>
            <a:r>
              <a:rPr sz="1200" b="1" spc="-5" dirty="0">
                <a:latin typeface="Arial"/>
                <a:cs typeface="Arial"/>
              </a:rPr>
              <a:t>The MSD </a:t>
            </a:r>
            <a:r>
              <a:rPr sz="1200" b="1" spc="-10" dirty="0">
                <a:latin typeface="Arial"/>
                <a:cs typeface="Arial"/>
              </a:rPr>
              <a:t>Animal </a:t>
            </a:r>
            <a:r>
              <a:rPr sz="1200" b="1" spc="-5" dirty="0">
                <a:latin typeface="Arial"/>
                <a:cs typeface="Arial"/>
              </a:rPr>
              <a:t>Health Research Bursary </a:t>
            </a:r>
            <a:r>
              <a:rPr sz="1200" b="1" dirty="0">
                <a:latin typeface="Arial"/>
                <a:cs typeface="Arial"/>
              </a:rPr>
              <a:t>is </a:t>
            </a:r>
            <a:r>
              <a:rPr sz="1200" b="1" spc="-5" dirty="0">
                <a:latin typeface="Arial"/>
                <a:cs typeface="Arial"/>
              </a:rPr>
              <a:t>designed to support students </a:t>
            </a:r>
            <a:r>
              <a:rPr sz="1200" b="1" dirty="0">
                <a:latin typeface="Arial"/>
                <a:cs typeface="Arial"/>
              </a:rPr>
              <a:t>in  </a:t>
            </a:r>
            <a:r>
              <a:rPr sz="1200" b="1" spc="-5" dirty="0">
                <a:latin typeface="Arial"/>
                <a:cs typeface="Arial"/>
              </a:rPr>
              <a:t>their research ventures. </a:t>
            </a:r>
            <a:r>
              <a:rPr sz="1200" b="1" spc="-45" dirty="0">
                <a:latin typeface="Arial"/>
                <a:cs typeface="Arial"/>
              </a:rPr>
              <a:t>To </a:t>
            </a:r>
            <a:r>
              <a:rPr sz="1200" b="1" spc="-5" dirty="0">
                <a:latin typeface="Arial"/>
                <a:cs typeface="Arial"/>
              </a:rPr>
              <a:t>apply for this </a:t>
            </a:r>
            <a:r>
              <a:rPr sz="1200" b="1" spc="-10" dirty="0">
                <a:latin typeface="Arial"/>
                <a:cs typeface="Arial"/>
              </a:rPr>
              <a:t>year’s </a:t>
            </a:r>
            <a:r>
              <a:rPr sz="1200" b="1" dirty="0">
                <a:latin typeface="Arial"/>
                <a:cs typeface="Arial"/>
              </a:rPr>
              <a:t>awards, </a:t>
            </a:r>
            <a:r>
              <a:rPr sz="1200" b="1" spc="-5" dirty="0">
                <a:latin typeface="Arial"/>
                <a:cs typeface="Arial"/>
              </a:rPr>
              <a:t>please complete the  </a:t>
            </a:r>
            <a:r>
              <a:rPr sz="1200" b="1" dirty="0">
                <a:latin typeface="Arial"/>
                <a:cs typeface="Arial"/>
              </a:rPr>
              <a:t>following </a:t>
            </a:r>
            <a:r>
              <a:rPr sz="1200" b="1" spc="-5" dirty="0">
                <a:latin typeface="Arial"/>
                <a:cs typeface="Arial"/>
              </a:rPr>
              <a:t>application form and return </a:t>
            </a:r>
            <a:r>
              <a:rPr sz="1200" b="1" dirty="0">
                <a:latin typeface="Arial"/>
                <a:cs typeface="Arial"/>
              </a:rPr>
              <a:t>it </a:t>
            </a:r>
            <a:r>
              <a:rPr sz="1200" b="1" spc="-5" dirty="0">
                <a:latin typeface="Arial"/>
                <a:cs typeface="Arial"/>
              </a:rPr>
              <a:t>no later than </a:t>
            </a:r>
            <a:r>
              <a:rPr lang="en-GB" sz="1200" b="1" spc="-5" dirty="0">
                <a:latin typeface="Arial"/>
                <a:cs typeface="Arial"/>
              </a:rPr>
              <a:t>1</a:t>
            </a:r>
            <a:r>
              <a:rPr lang="en-GB" sz="1200" b="1" spc="-5" baseline="30000" dirty="0">
                <a:latin typeface="Arial"/>
                <a:cs typeface="Arial"/>
              </a:rPr>
              <a:t>st</a:t>
            </a:r>
            <a:r>
              <a:rPr lang="en-GB" sz="1200" b="1" spc="-5" dirty="0">
                <a:latin typeface="Arial"/>
                <a:cs typeface="Arial"/>
              </a:rPr>
              <a:t> of November 2024 </a:t>
            </a:r>
            <a:r>
              <a:rPr lang="en-GB" sz="1200" b="1" dirty="0">
                <a:latin typeface="Arial"/>
                <a:cs typeface="Arial"/>
              </a:rPr>
              <a:t>to msdahbursary@msd.com</a:t>
            </a:r>
            <a:r>
              <a:rPr sz="1200" b="1" dirty="0">
                <a:latin typeface="Arial"/>
                <a:cs typeface="Arial"/>
              </a:rPr>
              <a:t>.</a:t>
            </a:r>
            <a:endParaRPr sz="1200" dirty="0">
              <a:latin typeface="Arial"/>
              <a:cs typeface="Arial"/>
            </a:endParaRPr>
          </a:p>
        </p:txBody>
      </p:sp>
      <p:sp>
        <p:nvSpPr>
          <p:cNvPr id="3" name="object 3"/>
          <p:cNvSpPr txBox="1"/>
          <p:nvPr/>
        </p:nvSpPr>
        <p:spPr>
          <a:xfrm>
            <a:off x="437969" y="3194874"/>
            <a:ext cx="476884" cy="208279"/>
          </a:xfrm>
          <a:prstGeom prst="rect">
            <a:avLst/>
          </a:prstGeom>
        </p:spPr>
        <p:txBody>
          <a:bodyPr vert="horz" wrap="square" lIns="0" tIns="12700" rIns="0" bIns="0" rtlCol="0">
            <a:spAutoFit/>
          </a:bodyPr>
          <a:lstStyle/>
          <a:p>
            <a:pPr marL="12700">
              <a:lnSpc>
                <a:spcPct val="100000"/>
              </a:lnSpc>
              <a:spcBef>
                <a:spcPts val="100"/>
              </a:spcBef>
            </a:pPr>
            <a:r>
              <a:rPr sz="1200" spc="-5" dirty="0">
                <a:latin typeface="Arial"/>
                <a:cs typeface="Arial"/>
              </a:rPr>
              <a:t>N</a:t>
            </a:r>
            <a:r>
              <a:rPr sz="1200" dirty="0">
                <a:latin typeface="Arial"/>
                <a:cs typeface="Arial"/>
              </a:rPr>
              <a:t>a</a:t>
            </a:r>
            <a:r>
              <a:rPr sz="1200" spc="5" dirty="0">
                <a:latin typeface="Arial"/>
                <a:cs typeface="Arial"/>
              </a:rPr>
              <a:t>m</a:t>
            </a:r>
            <a:r>
              <a:rPr sz="1200" dirty="0">
                <a:latin typeface="Arial"/>
                <a:cs typeface="Arial"/>
              </a:rPr>
              <a:t>e:</a:t>
            </a:r>
            <a:endParaRPr sz="1200">
              <a:latin typeface="Arial"/>
              <a:cs typeface="Arial"/>
            </a:endParaRPr>
          </a:p>
        </p:txBody>
      </p:sp>
      <p:sp>
        <p:nvSpPr>
          <p:cNvPr id="4" name="object 4"/>
          <p:cNvSpPr txBox="1"/>
          <p:nvPr/>
        </p:nvSpPr>
        <p:spPr>
          <a:xfrm>
            <a:off x="437969" y="3560634"/>
            <a:ext cx="799465" cy="208279"/>
          </a:xfrm>
          <a:prstGeom prst="rect">
            <a:avLst/>
          </a:prstGeom>
        </p:spPr>
        <p:txBody>
          <a:bodyPr vert="horz" wrap="square" lIns="0" tIns="12700" rIns="0" bIns="0" rtlCol="0">
            <a:spAutoFit/>
          </a:bodyPr>
          <a:lstStyle/>
          <a:p>
            <a:pPr marL="12700">
              <a:lnSpc>
                <a:spcPct val="100000"/>
              </a:lnSpc>
              <a:spcBef>
                <a:spcPts val="100"/>
              </a:spcBef>
            </a:pPr>
            <a:r>
              <a:rPr sz="1200" spc="-20" dirty="0">
                <a:latin typeface="Arial"/>
                <a:cs typeface="Arial"/>
              </a:rPr>
              <a:t>Vet</a:t>
            </a:r>
            <a:r>
              <a:rPr sz="1200" spc="-60" dirty="0">
                <a:latin typeface="Arial"/>
                <a:cs typeface="Arial"/>
              </a:rPr>
              <a:t> </a:t>
            </a:r>
            <a:r>
              <a:rPr sz="1200" spc="-5" dirty="0">
                <a:latin typeface="Arial"/>
                <a:cs typeface="Arial"/>
              </a:rPr>
              <a:t>School:</a:t>
            </a:r>
            <a:endParaRPr sz="1200">
              <a:latin typeface="Arial"/>
              <a:cs typeface="Arial"/>
            </a:endParaRPr>
          </a:p>
        </p:txBody>
      </p:sp>
      <p:sp>
        <p:nvSpPr>
          <p:cNvPr id="5" name="object 5"/>
          <p:cNvSpPr txBox="1"/>
          <p:nvPr/>
        </p:nvSpPr>
        <p:spPr>
          <a:xfrm>
            <a:off x="437969" y="3926394"/>
            <a:ext cx="1186815" cy="208279"/>
          </a:xfrm>
          <a:prstGeom prst="rect">
            <a:avLst/>
          </a:prstGeom>
        </p:spPr>
        <p:txBody>
          <a:bodyPr vert="horz" wrap="square" lIns="0" tIns="12700" rIns="0" bIns="0" rtlCol="0">
            <a:spAutoFit/>
          </a:bodyPr>
          <a:lstStyle/>
          <a:p>
            <a:pPr marL="12700">
              <a:lnSpc>
                <a:spcPct val="100000"/>
              </a:lnSpc>
              <a:spcBef>
                <a:spcPts val="100"/>
              </a:spcBef>
            </a:pPr>
            <a:r>
              <a:rPr sz="1200" spc="-5" dirty="0">
                <a:latin typeface="Arial"/>
                <a:cs typeface="Arial"/>
              </a:rPr>
              <a:t>Contact</a:t>
            </a:r>
            <a:r>
              <a:rPr sz="1200" spc="-125" dirty="0">
                <a:latin typeface="Arial"/>
                <a:cs typeface="Arial"/>
              </a:rPr>
              <a:t> </a:t>
            </a:r>
            <a:r>
              <a:rPr sz="1200" spc="-5" dirty="0">
                <a:latin typeface="Arial"/>
                <a:cs typeface="Arial"/>
              </a:rPr>
              <a:t>Address:</a:t>
            </a:r>
            <a:endParaRPr sz="1200">
              <a:latin typeface="Arial"/>
              <a:cs typeface="Arial"/>
            </a:endParaRPr>
          </a:p>
        </p:txBody>
      </p:sp>
      <p:sp>
        <p:nvSpPr>
          <p:cNvPr id="6" name="object 6"/>
          <p:cNvSpPr txBox="1"/>
          <p:nvPr/>
        </p:nvSpPr>
        <p:spPr>
          <a:xfrm>
            <a:off x="437969" y="4292154"/>
            <a:ext cx="4041140" cy="208279"/>
          </a:xfrm>
          <a:prstGeom prst="rect">
            <a:avLst/>
          </a:prstGeom>
        </p:spPr>
        <p:txBody>
          <a:bodyPr vert="horz" wrap="square" lIns="0" tIns="12700" rIns="0" bIns="0" rtlCol="0">
            <a:spAutoFit/>
          </a:bodyPr>
          <a:lstStyle/>
          <a:p>
            <a:pPr marL="12700">
              <a:lnSpc>
                <a:spcPct val="100000"/>
              </a:lnSpc>
              <a:spcBef>
                <a:spcPts val="100"/>
              </a:spcBef>
            </a:pPr>
            <a:r>
              <a:rPr sz="1200" dirty="0">
                <a:latin typeface="Arial"/>
                <a:cs typeface="Arial"/>
              </a:rPr>
              <a:t>Where </a:t>
            </a:r>
            <a:r>
              <a:rPr sz="1200" spc="-5" dirty="0">
                <a:latin typeface="Arial"/>
                <a:cs typeface="Arial"/>
              </a:rPr>
              <a:t>did you </a:t>
            </a:r>
            <a:r>
              <a:rPr sz="1200" dirty="0">
                <a:latin typeface="Arial"/>
                <a:cs typeface="Arial"/>
              </a:rPr>
              <a:t>hear about the </a:t>
            </a:r>
            <a:r>
              <a:rPr sz="1200" spc="-5" dirty="0">
                <a:latin typeface="Arial"/>
                <a:cs typeface="Arial"/>
              </a:rPr>
              <a:t>MSD </a:t>
            </a:r>
            <a:r>
              <a:rPr sz="1200" dirty="0">
                <a:latin typeface="Arial"/>
                <a:cs typeface="Arial"/>
              </a:rPr>
              <a:t>AH </a:t>
            </a:r>
            <a:r>
              <a:rPr sz="1200" spc="-5" dirty="0">
                <a:latin typeface="Arial"/>
                <a:cs typeface="Arial"/>
              </a:rPr>
              <a:t>Research</a:t>
            </a:r>
            <a:r>
              <a:rPr sz="1200" spc="-225" dirty="0">
                <a:latin typeface="Arial"/>
                <a:cs typeface="Arial"/>
              </a:rPr>
              <a:t> </a:t>
            </a:r>
            <a:r>
              <a:rPr sz="1200" spc="-5" dirty="0">
                <a:latin typeface="Arial"/>
                <a:cs typeface="Arial"/>
              </a:rPr>
              <a:t>Bursary?:</a:t>
            </a:r>
            <a:endParaRPr sz="1200">
              <a:latin typeface="Arial"/>
              <a:cs typeface="Arial"/>
            </a:endParaRPr>
          </a:p>
        </p:txBody>
      </p:sp>
      <p:sp>
        <p:nvSpPr>
          <p:cNvPr id="7" name="object 7"/>
          <p:cNvSpPr txBox="1"/>
          <p:nvPr/>
        </p:nvSpPr>
        <p:spPr>
          <a:xfrm>
            <a:off x="437969" y="5023674"/>
            <a:ext cx="2437130" cy="208279"/>
          </a:xfrm>
          <a:prstGeom prst="rect">
            <a:avLst/>
          </a:prstGeom>
        </p:spPr>
        <p:txBody>
          <a:bodyPr vert="horz" wrap="square" lIns="0" tIns="12700" rIns="0" bIns="0" rtlCol="0">
            <a:spAutoFit/>
          </a:bodyPr>
          <a:lstStyle/>
          <a:p>
            <a:pPr marL="12700">
              <a:lnSpc>
                <a:spcPct val="100000"/>
              </a:lnSpc>
              <a:spcBef>
                <a:spcPts val="100"/>
              </a:spcBef>
            </a:pPr>
            <a:r>
              <a:rPr sz="1200" dirty="0">
                <a:latin typeface="Arial"/>
                <a:cs typeface="Arial"/>
              </a:rPr>
              <a:t>Student </a:t>
            </a:r>
            <a:r>
              <a:rPr sz="1200" spc="-30" dirty="0">
                <a:latin typeface="Arial"/>
                <a:cs typeface="Arial"/>
              </a:rPr>
              <a:t>Year </a:t>
            </a:r>
            <a:r>
              <a:rPr sz="1200" dirty="0">
                <a:latin typeface="Arial"/>
                <a:cs typeface="Arial"/>
              </a:rPr>
              <a:t>(1</a:t>
            </a:r>
            <a:r>
              <a:rPr sz="1200" baseline="24305" dirty="0">
                <a:latin typeface="Arial"/>
                <a:cs typeface="Arial"/>
              </a:rPr>
              <a:t>st</a:t>
            </a:r>
            <a:r>
              <a:rPr sz="1200" dirty="0">
                <a:latin typeface="Arial"/>
                <a:cs typeface="Arial"/>
              </a:rPr>
              <a:t>, </a:t>
            </a:r>
            <a:r>
              <a:rPr sz="1200" spc="-5" dirty="0">
                <a:latin typeface="Arial"/>
                <a:cs typeface="Arial"/>
              </a:rPr>
              <a:t>2</a:t>
            </a:r>
            <a:r>
              <a:rPr sz="1200" spc="-7" baseline="24305" dirty="0">
                <a:latin typeface="Arial"/>
                <a:cs typeface="Arial"/>
              </a:rPr>
              <a:t>nd</a:t>
            </a:r>
            <a:r>
              <a:rPr sz="1200" spc="-5" dirty="0">
                <a:latin typeface="Arial"/>
                <a:cs typeface="Arial"/>
              </a:rPr>
              <a:t>, 3</a:t>
            </a:r>
            <a:r>
              <a:rPr sz="1200" spc="-7" baseline="24305" dirty="0">
                <a:latin typeface="Arial"/>
                <a:cs typeface="Arial"/>
              </a:rPr>
              <a:t>rd</a:t>
            </a:r>
            <a:r>
              <a:rPr sz="1200" spc="-5" dirty="0">
                <a:latin typeface="Arial"/>
                <a:cs typeface="Arial"/>
              </a:rPr>
              <a:t>, </a:t>
            </a:r>
            <a:r>
              <a:rPr sz="1200" dirty="0">
                <a:latin typeface="Arial"/>
                <a:cs typeface="Arial"/>
              </a:rPr>
              <a:t>4</a:t>
            </a:r>
            <a:r>
              <a:rPr sz="1200" baseline="24305" dirty="0">
                <a:latin typeface="Arial"/>
                <a:cs typeface="Arial"/>
              </a:rPr>
              <a:t>th </a:t>
            </a:r>
            <a:r>
              <a:rPr sz="1200" dirty="0">
                <a:latin typeface="Arial"/>
                <a:cs typeface="Arial"/>
              </a:rPr>
              <a:t>or</a:t>
            </a:r>
            <a:r>
              <a:rPr sz="1200" spc="-195" dirty="0">
                <a:latin typeface="Arial"/>
                <a:cs typeface="Arial"/>
              </a:rPr>
              <a:t> </a:t>
            </a:r>
            <a:r>
              <a:rPr sz="1200" spc="-5" dirty="0">
                <a:latin typeface="Arial"/>
                <a:cs typeface="Arial"/>
              </a:rPr>
              <a:t>5</a:t>
            </a:r>
            <a:r>
              <a:rPr sz="1200" spc="-7" baseline="24305" dirty="0">
                <a:latin typeface="Arial"/>
                <a:cs typeface="Arial"/>
              </a:rPr>
              <a:t>th</a:t>
            </a:r>
            <a:r>
              <a:rPr sz="1200" spc="-5" dirty="0">
                <a:latin typeface="Arial"/>
                <a:cs typeface="Arial"/>
              </a:rPr>
              <a:t>):</a:t>
            </a:r>
            <a:endParaRPr sz="1200">
              <a:latin typeface="Arial"/>
              <a:cs typeface="Arial"/>
            </a:endParaRPr>
          </a:p>
        </p:txBody>
      </p:sp>
      <p:sp>
        <p:nvSpPr>
          <p:cNvPr id="8" name="object 8"/>
          <p:cNvSpPr txBox="1"/>
          <p:nvPr/>
        </p:nvSpPr>
        <p:spPr>
          <a:xfrm>
            <a:off x="437968" y="5389434"/>
            <a:ext cx="450215" cy="208279"/>
          </a:xfrm>
          <a:prstGeom prst="rect">
            <a:avLst/>
          </a:prstGeom>
        </p:spPr>
        <p:txBody>
          <a:bodyPr vert="horz" wrap="square" lIns="0" tIns="12700" rIns="0" bIns="0" rtlCol="0">
            <a:spAutoFit/>
          </a:bodyPr>
          <a:lstStyle/>
          <a:p>
            <a:pPr marL="12700">
              <a:lnSpc>
                <a:spcPct val="100000"/>
              </a:lnSpc>
              <a:spcBef>
                <a:spcPts val="100"/>
              </a:spcBef>
            </a:pPr>
            <a:r>
              <a:rPr sz="1200" spc="-5" dirty="0">
                <a:latin typeface="Arial"/>
                <a:cs typeface="Arial"/>
              </a:rPr>
              <a:t>Email:</a:t>
            </a:r>
            <a:endParaRPr sz="1200">
              <a:latin typeface="Arial"/>
              <a:cs typeface="Arial"/>
            </a:endParaRPr>
          </a:p>
        </p:txBody>
      </p:sp>
      <p:sp>
        <p:nvSpPr>
          <p:cNvPr id="9" name="object 9"/>
          <p:cNvSpPr txBox="1"/>
          <p:nvPr/>
        </p:nvSpPr>
        <p:spPr>
          <a:xfrm>
            <a:off x="437968" y="5755194"/>
            <a:ext cx="518159" cy="208279"/>
          </a:xfrm>
          <a:prstGeom prst="rect">
            <a:avLst/>
          </a:prstGeom>
        </p:spPr>
        <p:txBody>
          <a:bodyPr vert="horz" wrap="square" lIns="0" tIns="12700" rIns="0" bIns="0" rtlCol="0">
            <a:spAutoFit/>
          </a:bodyPr>
          <a:lstStyle/>
          <a:p>
            <a:pPr marL="12700">
              <a:lnSpc>
                <a:spcPct val="100000"/>
              </a:lnSpc>
              <a:spcBef>
                <a:spcPts val="100"/>
              </a:spcBef>
            </a:pPr>
            <a:r>
              <a:rPr sz="1200" spc="-5" dirty="0">
                <a:latin typeface="Arial"/>
                <a:cs typeface="Arial"/>
              </a:rPr>
              <a:t>Mobile:</a:t>
            </a:r>
            <a:endParaRPr sz="1200">
              <a:latin typeface="Arial"/>
              <a:cs typeface="Arial"/>
            </a:endParaRPr>
          </a:p>
        </p:txBody>
      </p:sp>
      <p:sp>
        <p:nvSpPr>
          <p:cNvPr id="10" name="object 10"/>
          <p:cNvSpPr txBox="1"/>
          <p:nvPr/>
        </p:nvSpPr>
        <p:spPr>
          <a:xfrm>
            <a:off x="437968" y="6120953"/>
            <a:ext cx="864869" cy="208279"/>
          </a:xfrm>
          <a:prstGeom prst="rect">
            <a:avLst/>
          </a:prstGeom>
        </p:spPr>
        <p:txBody>
          <a:bodyPr vert="horz" wrap="square" lIns="0" tIns="12700" rIns="0" bIns="0" rtlCol="0">
            <a:spAutoFit/>
          </a:bodyPr>
          <a:lstStyle/>
          <a:p>
            <a:pPr marL="12700">
              <a:lnSpc>
                <a:spcPct val="100000"/>
              </a:lnSpc>
              <a:spcBef>
                <a:spcPts val="100"/>
              </a:spcBef>
            </a:pPr>
            <a:r>
              <a:rPr sz="1200" spc="-5" dirty="0">
                <a:latin typeface="Arial"/>
                <a:cs typeface="Arial"/>
              </a:rPr>
              <a:t>Project</a:t>
            </a:r>
            <a:r>
              <a:rPr sz="1200" spc="-80" dirty="0">
                <a:latin typeface="Arial"/>
                <a:cs typeface="Arial"/>
              </a:rPr>
              <a:t> </a:t>
            </a:r>
            <a:r>
              <a:rPr sz="1200" spc="-10" dirty="0">
                <a:latin typeface="Arial"/>
                <a:cs typeface="Arial"/>
              </a:rPr>
              <a:t>Title:</a:t>
            </a:r>
            <a:endParaRPr sz="1200">
              <a:latin typeface="Arial"/>
              <a:cs typeface="Arial"/>
            </a:endParaRPr>
          </a:p>
        </p:txBody>
      </p:sp>
      <p:sp>
        <p:nvSpPr>
          <p:cNvPr id="11" name="object 11"/>
          <p:cNvSpPr txBox="1"/>
          <p:nvPr/>
        </p:nvSpPr>
        <p:spPr>
          <a:xfrm>
            <a:off x="437968" y="6486714"/>
            <a:ext cx="1077595" cy="208279"/>
          </a:xfrm>
          <a:prstGeom prst="rect">
            <a:avLst/>
          </a:prstGeom>
        </p:spPr>
        <p:txBody>
          <a:bodyPr vert="horz" wrap="square" lIns="0" tIns="12700" rIns="0" bIns="0" rtlCol="0">
            <a:spAutoFit/>
          </a:bodyPr>
          <a:lstStyle/>
          <a:p>
            <a:pPr marL="12700">
              <a:lnSpc>
                <a:spcPct val="100000"/>
              </a:lnSpc>
              <a:spcBef>
                <a:spcPts val="100"/>
              </a:spcBef>
            </a:pPr>
            <a:r>
              <a:rPr sz="1200" spc="-5" dirty="0">
                <a:latin typeface="Arial"/>
                <a:cs typeface="Arial"/>
              </a:rPr>
              <a:t>Project</a:t>
            </a:r>
            <a:r>
              <a:rPr sz="1200" spc="-45" dirty="0">
                <a:latin typeface="Arial"/>
                <a:cs typeface="Arial"/>
              </a:rPr>
              <a:t> </a:t>
            </a:r>
            <a:r>
              <a:rPr sz="1200" spc="-5" dirty="0">
                <a:latin typeface="Arial"/>
                <a:cs typeface="Arial"/>
              </a:rPr>
              <a:t>Outline</a:t>
            </a:r>
            <a:r>
              <a:rPr sz="1200" b="1" spc="-5" dirty="0">
                <a:latin typeface="Arial"/>
                <a:cs typeface="Arial"/>
              </a:rPr>
              <a:t>:</a:t>
            </a:r>
            <a:endParaRPr sz="1200">
              <a:latin typeface="Arial"/>
              <a:cs typeface="Arial"/>
            </a:endParaRPr>
          </a:p>
        </p:txBody>
      </p:sp>
      <p:sp>
        <p:nvSpPr>
          <p:cNvPr id="12" name="object 12"/>
          <p:cNvSpPr txBox="1"/>
          <p:nvPr/>
        </p:nvSpPr>
        <p:spPr>
          <a:xfrm>
            <a:off x="437968" y="7218234"/>
            <a:ext cx="1431290" cy="208279"/>
          </a:xfrm>
          <a:prstGeom prst="rect">
            <a:avLst/>
          </a:prstGeom>
        </p:spPr>
        <p:txBody>
          <a:bodyPr vert="horz" wrap="square" lIns="0" tIns="12700" rIns="0" bIns="0" rtlCol="0">
            <a:spAutoFit/>
          </a:bodyPr>
          <a:lstStyle/>
          <a:p>
            <a:pPr marL="12700">
              <a:lnSpc>
                <a:spcPct val="100000"/>
              </a:lnSpc>
              <a:spcBef>
                <a:spcPts val="100"/>
              </a:spcBef>
            </a:pPr>
            <a:r>
              <a:rPr sz="1200" b="1" spc="-5" dirty="0">
                <a:latin typeface="Arial"/>
                <a:cs typeface="Arial"/>
              </a:rPr>
              <a:t>Project</a:t>
            </a:r>
            <a:r>
              <a:rPr sz="1200" b="1" spc="-45" dirty="0">
                <a:latin typeface="Arial"/>
                <a:cs typeface="Arial"/>
              </a:rPr>
              <a:t> </a:t>
            </a:r>
            <a:r>
              <a:rPr sz="1200" b="1" spc="-5" dirty="0">
                <a:latin typeface="Arial"/>
                <a:cs typeface="Arial"/>
              </a:rPr>
              <a:t>Supervisor:</a:t>
            </a:r>
            <a:endParaRPr sz="1200">
              <a:latin typeface="Arial"/>
              <a:cs typeface="Arial"/>
            </a:endParaRPr>
          </a:p>
        </p:txBody>
      </p:sp>
      <p:sp>
        <p:nvSpPr>
          <p:cNvPr id="13" name="object 13"/>
          <p:cNvSpPr txBox="1"/>
          <p:nvPr/>
        </p:nvSpPr>
        <p:spPr>
          <a:xfrm>
            <a:off x="437968" y="7583994"/>
            <a:ext cx="476884" cy="208279"/>
          </a:xfrm>
          <a:prstGeom prst="rect">
            <a:avLst/>
          </a:prstGeom>
        </p:spPr>
        <p:txBody>
          <a:bodyPr vert="horz" wrap="square" lIns="0" tIns="12700" rIns="0" bIns="0" rtlCol="0">
            <a:spAutoFit/>
          </a:bodyPr>
          <a:lstStyle/>
          <a:p>
            <a:pPr marL="12700">
              <a:lnSpc>
                <a:spcPct val="100000"/>
              </a:lnSpc>
              <a:spcBef>
                <a:spcPts val="100"/>
              </a:spcBef>
            </a:pPr>
            <a:r>
              <a:rPr sz="1200" spc="-5" dirty="0">
                <a:latin typeface="Arial"/>
                <a:cs typeface="Arial"/>
              </a:rPr>
              <a:t>N</a:t>
            </a:r>
            <a:r>
              <a:rPr sz="1200" dirty="0">
                <a:latin typeface="Arial"/>
                <a:cs typeface="Arial"/>
              </a:rPr>
              <a:t>a</a:t>
            </a:r>
            <a:r>
              <a:rPr sz="1200" spc="5" dirty="0">
                <a:latin typeface="Arial"/>
                <a:cs typeface="Arial"/>
              </a:rPr>
              <a:t>m</a:t>
            </a:r>
            <a:r>
              <a:rPr sz="1200" dirty="0">
                <a:latin typeface="Arial"/>
                <a:cs typeface="Arial"/>
              </a:rPr>
              <a:t>e:</a:t>
            </a:r>
            <a:endParaRPr sz="1200">
              <a:latin typeface="Arial"/>
              <a:cs typeface="Arial"/>
            </a:endParaRPr>
          </a:p>
        </p:txBody>
      </p:sp>
      <p:sp>
        <p:nvSpPr>
          <p:cNvPr id="14" name="object 14"/>
          <p:cNvSpPr txBox="1"/>
          <p:nvPr/>
        </p:nvSpPr>
        <p:spPr>
          <a:xfrm>
            <a:off x="437968" y="7949753"/>
            <a:ext cx="450215" cy="208279"/>
          </a:xfrm>
          <a:prstGeom prst="rect">
            <a:avLst/>
          </a:prstGeom>
        </p:spPr>
        <p:txBody>
          <a:bodyPr vert="horz" wrap="square" lIns="0" tIns="12700" rIns="0" bIns="0" rtlCol="0">
            <a:spAutoFit/>
          </a:bodyPr>
          <a:lstStyle/>
          <a:p>
            <a:pPr marL="12700">
              <a:lnSpc>
                <a:spcPct val="100000"/>
              </a:lnSpc>
              <a:spcBef>
                <a:spcPts val="100"/>
              </a:spcBef>
            </a:pPr>
            <a:r>
              <a:rPr sz="1200" spc="-5" dirty="0">
                <a:latin typeface="Arial"/>
                <a:cs typeface="Arial"/>
              </a:rPr>
              <a:t>Email:</a:t>
            </a:r>
            <a:endParaRPr sz="1200">
              <a:latin typeface="Arial"/>
              <a:cs typeface="Arial"/>
            </a:endParaRPr>
          </a:p>
        </p:txBody>
      </p:sp>
      <p:sp>
        <p:nvSpPr>
          <p:cNvPr id="15" name="object 15"/>
          <p:cNvSpPr txBox="1"/>
          <p:nvPr/>
        </p:nvSpPr>
        <p:spPr>
          <a:xfrm>
            <a:off x="437968" y="8315514"/>
            <a:ext cx="1328420" cy="208279"/>
          </a:xfrm>
          <a:prstGeom prst="rect">
            <a:avLst/>
          </a:prstGeom>
        </p:spPr>
        <p:txBody>
          <a:bodyPr vert="horz" wrap="square" lIns="0" tIns="12700" rIns="0" bIns="0" rtlCol="0">
            <a:spAutoFit/>
          </a:bodyPr>
          <a:lstStyle/>
          <a:p>
            <a:pPr marL="12700">
              <a:lnSpc>
                <a:spcPct val="100000"/>
              </a:lnSpc>
              <a:spcBef>
                <a:spcPts val="100"/>
              </a:spcBef>
            </a:pPr>
            <a:r>
              <a:rPr sz="1200" spc="-20" dirty="0">
                <a:latin typeface="Arial"/>
                <a:cs typeface="Arial"/>
              </a:rPr>
              <a:t>Telephone</a:t>
            </a:r>
            <a:r>
              <a:rPr sz="1200" spc="-70" dirty="0">
                <a:latin typeface="Arial"/>
                <a:cs typeface="Arial"/>
              </a:rPr>
              <a:t> </a:t>
            </a:r>
            <a:r>
              <a:rPr sz="1200" spc="-5" dirty="0">
                <a:latin typeface="Arial"/>
                <a:cs typeface="Arial"/>
              </a:rPr>
              <a:t>number:</a:t>
            </a:r>
            <a:endParaRPr sz="1200">
              <a:latin typeface="Arial"/>
              <a:cs typeface="Arial"/>
            </a:endParaRPr>
          </a:p>
        </p:txBody>
      </p:sp>
      <p:sp>
        <p:nvSpPr>
          <p:cNvPr id="16" name="object 16"/>
          <p:cNvSpPr txBox="1">
            <a:spLocks noGrp="1"/>
          </p:cNvSpPr>
          <p:nvPr>
            <p:ph type="title"/>
          </p:nvPr>
        </p:nvSpPr>
        <p:spPr>
          <a:xfrm>
            <a:off x="522083" y="1066800"/>
            <a:ext cx="5767070" cy="634365"/>
          </a:xfrm>
          <a:prstGeom prst="rect">
            <a:avLst/>
          </a:prstGeom>
        </p:spPr>
        <p:txBody>
          <a:bodyPr vert="horz" wrap="square" lIns="0" tIns="48895" rIns="0" bIns="0" rtlCol="0">
            <a:spAutoFit/>
          </a:bodyPr>
          <a:lstStyle/>
          <a:p>
            <a:pPr marL="20320" algn="ctr">
              <a:lnSpc>
                <a:spcPct val="100000"/>
              </a:lnSpc>
              <a:spcBef>
                <a:spcPts val="385"/>
              </a:spcBef>
            </a:pPr>
            <a:r>
              <a:rPr spc="-10" dirty="0"/>
              <a:t>MSD </a:t>
            </a:r>
            <a:r>
              <a:rPr spc="-5" dirty="0"/>
              <a:t>Animal Health Research Bursary</a:t>
            </a:r>
          </a:p>
          <a:p>
            <a:pPr marL="12700">
              <a:lnSpc>
                <a:spcPct val="100000"/>
              </a:lnSpc>
              <a:spcBef>
                <a:spcPts val="185"/>
              </a:spcBef>
            </a:pPr>
            <a:r>
              <a:rPr sz="1400" spc="-5" dirty="0">
                <a:solidFill>
                  <a:srgbClr val="000000"/>
                </a:solidFill>
              </a:rPr>
              <a:t>Investing </a:t>
            </a:r>
            <a:r>
              <a:rPr sz="1400" dirty="0">
                <a:solidFill>
                  <a:srgbClr val="000000"/>
                </a:solidFill>
              </a:rPr>
              <a:t>in </a:t>
            </a:r>
            <a:r>
              <a:rPr sz="1400" spc="-5" dirty="0">
                <a:solidFill>
                  <a:srgbClr val="000000"/>
                </a:solidFill>
              </a:rPr>
              <a:t>the future of the veterinary profession through</a:t>
            </a:r>
            <a:r>
              <a:rPr sz="1400" spc="-135" dirty="0">
                <a:solidFill>
                  <a:srgbClr val="000000"/>
                </a:solidFill>
              </a:rPr>
              <a:t> </a:t>
            </a:r>
            <a:r>
              <a:rPr sz="1400" dirty="0">
                <a:solidFill>
                  <a:srgbClr val="000000"/>
                </a:solidFill>
              </a:rPr>
              <a:t>research</a:t>
            </a:r>
            <a:endParaRPr sz="1400" dirty="0"/>
          </a:p>
        </p:txBody>
      </p:sp>
      <p:sp>
        <p:nvSpPr>
          <p:cNvPr id="17" name="object 17"/>
          <p:cNvSpPr/>
          <p:nvPr/>
        </p:nvSpPr>
        <p:spPr>
          <a:xfrm>
            <a:off x="0" y="1879298"/>
            <a:ext cx="6858000" cy="262255"/>
          </a:xfrm>
          <a:custGeom>
            <a:avLst/>
            <a:gdLst/>
            <a:ahLst/>
            <a:cxnLst/>
            <a:rect l="l" t="t" r="r" b="b"/>
            <a:pathLst>
              <a:path w="6858000" h="262255">
                <a:moveTo>
                  <a:pt x="0" y="262127"/>
                </a:moveTo>
                <a:lnTo>
                  <a:pt x="6858000" y="262127"/>
                </a:lnTo>
                <a:lnTo>
                  <a:pt x="6858000" y="0"/>
                </a:lnTo>
                <a:lnTo>
                  <a:pt x="0" y="0"/>
                </a:lnTo>
                <a:lnTo>
                  <a:pt x="0" y="262127"/>
                </a:lnTo>
                <a:close/>
              </a:path>
            </a:pathLst>
          </a:custGeom>
          <a:solidFill>
            <a:srgbClr val="01857A"/>
          </a:solidFill>
        </p:spPr>
        <p:txBody>
          <a:bodyPr wrap="square" lIns="0" tIns="0" rIns="0" bIns="0" rtlCol="0"/>
          <a:lstStyle/>
          <a:p>
            <a:endParaRPr/>
          </a:p>
        </p:txBody>
      </p:sp>
      <p:sp>
        <p:nvSpPr>
          <p:cNvPr id="18" name="object 18"/>
          <p:cNvSpPr txBox="1"/>
          <p:nvPr/>
        </p:nvSpPr>
        <p:spPr>
          <a:xfrm>
            <a:off x="2336419" y="1884886"/>
            <a:ext cx="2185670" cy="239395"/>
          </a:xfrm>
          <a:prstGeom prst="rect">
            <a:avLst/>
          </a:prstGeom>
        </p:spPr>
        <p:txBody>
          <a:bodyPr vert="horz" wrap="square" lIns="0" tIns="12700" rIns="0" bIns="0" rtlCol="0">
            <a:spAutoFit/>
          </a:bodyPr>
          <a:lstStyle/>
          <a:p>
            <a:pPr marL="12700">
              <a:lnSpc>
                <a:spcPct val="100000"/>
              </a:lnSpc>
              <a:spcBef>
                <a:spcPts val="100"/>
              </a:spcBef>
            </a:pPr>
            <a:r>
              <a:rPr sz="1400" b="1" spc="-5" dirty="0">
                <a:solidFill>
                  <a:srgbClr val="FFFFFF"/>
                </a:solidFill>
                <a:latin typeface="Arial"/>
                <a:cs typeface="Arial"/>
              </a:rPr>
              <a:t>Student Application</a:t>
            </a:r>
            <a:r>
              <a:rPr sz="1400" b="1" spc="-145" dirty="0">
                <a:solidFill>
                  <a:srgbClr val="FFFFFF"/>
                </a:solidFill>
                <a:latin typeface="Arial"/>
                <a:cs typeface="Arial"/>
              </a:rPr>
              <a:t> </a:t>
            </a:r>
            <a:r>
              <a:rPr sz="1400" b="1" spc="-5" dirty="0">
                <a:solidFill>
                  <a:srgbClr val="FFFFFF"/>
                </a:solidFill>
                <a:latin typeface="Arial"/>
                <a:cs typeface="Arial"/>
              </a:rPr>
              <a:t>Form</a:t>
            </a:r>
            <a:endParaRPr sz="1400">
              <a:latin typeface="Arial"/>
              <a:cs typeface="Arial"/>
            </a:endParaRPr>
          </a:p>
        </p:txBody>
      </p:sp>
      <p:sp>
        <p:nvSpPr>
          <p:cNvPr id="19" name="object 19"/>
          <p:cNvSpPr txBox="1"/>
          <p:nvPr/>
        </p:nvSpPr>
        <p:spPr>
          <a:xfrm>
            <a:off x="1034796" y="3167078"/>
            <a:ext cx="5520055" cy="259079"/>
          </a:xfrm>
          <a:prstGeom prst="rect">
            <a:avLst/>
          </a:prstGeom>
          <a:ln w="12192">
            <a:solidFill>
              <a:srgbClr val="E7E6E6"/>
            </a:solidFill>
          </a:ln>
        </p:spPr>
        <p:txBody>
          <a:bodyPr vert="horz" wrap="square" lIns="0" tIns="41275" rIns="0" bIns="0" rtlCol="0">
            <a:spAutoFit/>
          </a:bodyPr>
          <a:lstStyle/>
          <a:p>
            <a:pPr marL="91440">
              <a:lnSpc>
                <a:spcPct val="100000"/>
              </a:lnSpc>
              <a:spcBef>
                <a:spcPts val="325"/>
              </a:spcBef>
            </a:pPr>
            <a:r>
              <a:rPr sz="1100" dirty="0">
                <a:latin typeface="Arial"/>
                <a:cs typeface="Arial"/>
              </a:rPr>
              <a:t>Insert</a:t>
            </a:r>
            <a:r>
              <a:rPr sz="1100" spc="-45" dirty="0">
                <a:latin typeface="Arial"/>
                <a:cs typeface="Arial"/>
              </a:rPr>
              <a:t> </a:t>
            </a:r>
            <a:r>
              <a:rPr sz="1100" spc="-5" dirty="0">
                <a:latin typeface="Arial"/>
                <a:cs typeface="Arial"/>
              </a:rPr>
              <a:t>text</a:t>
            </a:r>
            <a:endParaRPr sz="1100">
              <a:latin typeface="Arial"/>
              <a:cs typeface="Arial"/>
            </a:endParaRPr>
          </a:p>
        </p:txBody>
      </p:sp>
      <p:sp>
        <p:nvSpPr>
          <p:cNvPr id="20" name="object 20"/>
          <p:cNvSpPr txBox="1"/>
          <p:nvPr/>
        </p:nvSpPr>
        <p:spPr>
          <a:xfrm>
            <a:off x="1267967" y="3529791"/>
            <a:ext cx="5295900" cy="260985"/>
          </a:xfrm>
          <a:prstGeom prst="rect">
            <a:avLst/>
          </a:prstGeom>
          <a:ln w="12192">
            <a:solidFill>
              <a:srgbClr val="E7E6E6"/>
            </a:solidFill>
          </a:ln>
        </p:spPr>
        <p:txBody>
          <a:bodyPr vert="horz" wrap="square" lIns="0" tIns="42544" rIns="0" bIns="0" rtlCol="0">
            <a:spAutoFit/>
          </a:bodyPr>
          <a:lstStyle/>
          <a:p>
            <a:pPr marL="91440">
              <a:lnSpc>
                <a:spcPct val="100000"/>
              </a:lnSpc>
              <a:spcBef>
                <a:spcPts val="334"/>
              </a:spcBef>
            </a:pPr>
            <a:r>
              <a:rPr sz="1100" dirty="0">
                <a:latin typeface="Arial"/>
                <a:cs typeface="Arial"/>
              </a:rPr>
              <a:t>Insert</a:t>
            </a:r>
            <a:r>
              <a:rPr sz="1100" spc="-45" dirty="0">
                <a:latin typeface="Arial"/>
                <a:cs typeface="Arial"/>
              </a:rPr>
              <a:t> </a:t>
            </a:r>
            <a:r>
              <a:rPr sz="1100" spc="-5" dirty="0">
                <a:latin typeface="Arial"/>
                <a:cs typeface="Arial"/>
              </a:rPr>
              <a:t>text</a:t>
            </a:r>
            <a:endParaRPr sz="1100">
              <a:latin typeface="Arial"/>
              <a:cs typeface="Arial"/>
            </a:endParaRPr>
          </a:p>
        </p:txBody>
      </p:sp>
      <p:sp>
        <p:nvSpPr>
          <p:cNvPr id="21" name="object 21"/>
          <p:cNvSpPr txBox="1"/>
          <p:nvPr/>
        </p:nvSpPr>
        <p:spPr>
          <a:xfrm>
            <a:off x="1671827" y="3904695"/>
            <a:ext cx="4892040" cy="259079"/>
          </a:xfrm>
          <a:prstGeom prst="rect">
            <a:avLst/>
          </a:prstGeom>
          <a:ln w="12192">
            <a:solidFill>
              <a:srgbClr val="E7E6E6"/>
            </a:solidFill>
          </a:ln>
        </p:spPr>
        <p:txBody>
          <a:bodyPr vert="horz" wrap="square" lIns="0" tIns="41275" rIns="0" bIns="0" rtlCol="0">
            <a:spAutoFit/>
          </a:bodyPr>
          <a:lstStyle/>
          <a:p>
            <a:pPr marL="90805">
              <a:lnSpc>
                <a:spcPct val="100000"/>
              </a:lnSpc>
              <a:spcBef>
                <a:spcPts val="325"/>
              </a:spcBef>
            </a:pPr>
            <a:r>
              <a:rPr sz="1100" dirty="0">
                <a:latin typeface="Arial"/>
                <a:cs typeface="Arial"/>
              </a:rPr>
              <a:t>Insert</a:t>
            </a:r>
            <a:r>
              <a:rPr sz="1100" spc="-45" dirty="0">
                <a:latin typeface="Arial"/>
                <a:cs typeface="Arial"/>
              </a:rPr>
              <a:t> </a:t>
            </a:r>
            <a:r>
              <a:rPr sz="1100" spc="-5" dirty="0">
                <a:latin typeface="Arial"/>
                <a:cs typeface="Arial"/>
              </a:rPr>
              <a:t>text</a:t>
            </a:r>
            <a:endParaRPr sz="1100">
              <a:latin typeface="Arial"/>
              <a:cs typeface="Arial"/>
            </a:endParaRPr>
          </a:p>
        </p:txBody>
      </p:sp>
      <p:sp>
        <p:nvSpPr>
          <p:cNvPr id="22" name="object 22"/>
          <p:cNvSpPr txBox="1"/>
          <p:nvPr/>
        </p:nvSpPr>
        <p:spPr>
          <a:xfrm>
            <a:off x="431291" y="4585922"/>
            <a:ext cx="6123940" cy="323215"/>
          </a:xfrm>
          <a:prstGeom prst="rect">
            <a:avLst/>
          </a:prstGeom>
          <a:ln w="12192">
            <a:solidFill>
              <a:srgbClr val="E7E6E6"/>
            </a:solidFill>
          </a:ln>
        </p:spPr>
        <p:txBody>
          <a:bodyPr vert="horz" wrap="square" lIns="0" tIns="73660" rIns="0" bIns="0" rtlCol="0">
            <a:spAutoFit/>
          </a:bodyPr>
          <a:lstStyle/>
          <a:p>
            <a:pPr marL="91440">
              <a:lnSpc>
                <a:spcPct val="100000"/>
              </a:lnSpc>
              <a:spcBef>
                <a:spcPts val="580"/>
              </a:spcBef>
            </a:pPr>
            <a:r>
              <a:rPr sz="1100" dirty="0">
                <a:latin typeface="Arial"/>
                <a:cs typeface="Arial"/>
              </a:rPr>
              <a:t>Insert</a:t>
            </a:r>
            <a:r>
              <a:rPr sz="1100" spc="-45" dirty="0">
                <a:latin typeface="Arial"/>
                <a:cs typeface="Arial"/>
              </a:rPr>
              <a:t> </a:t>
            </a:r>
            <a:r>
              <a:rPr sz="1100" spc="-5" dirty="0">
                <a:latin typeface="Arial"/>
                <a:cs typeface="Arial"/>
              </a:rPr>
              <a:t>text</a:t>
            </a:r>
            <a:endParaRPr sz="1100">
              <a:latin typeface="Arial"/>
              <a:cs typeface="Arial"/>
            </a:endParaRPr>
          </a:p>
        </p:txBody>
      </p:sp>
      <p:sp>
        <p:nvSpPr>
          <p:cNvPr id="23" name="object 23"/>
          <p:cNvSpPr txBox="1"/>
          <p:nvPr/>
        </p:nvSpPr>
        <p:spPr>
          <a:xfrm>
            <a:off x="1045463" y="5331159"/>
            <a:ext cx="5518785" cy="259079"/>
          </a:xfrm>
          <a:prstGeom prst="rect">
            <a:avLst/>
          </a:prstGeom>
          <a:ln w="12192">
            <a:solidFill>
              <a:srgbClr val="E7E6E6"/>
            </a:solidFill>
          </a:ln>
        </p:spPr>
        <p:txBody>
          <a:bodyPr vert="horz" wrap="square" lIns="0" tIns="41910" rIns="0" bIns="0" rtlCol="0">
            <a:spAutoFit/>
          </a:bodyPr>
          <a:lstStyle/>
          <a:p>
            <a:pPr marL="90805">
              <a:lnSpc>
                <a:spcPct val="100000"/>
              </a:lnSpc>
              <a:spcBef>
                <a:spcPts val="330"/>
              </a:spcBef>
            </a:pPr>
            <a:r>
              <a:rPr sz="1100" dirty="0">
                <a:latin typeface="Arial"/>
                <a:cs typeface="Arial"/>
              </a:rPr>
              <a:t>Insert</a:t>
            </a:r>
            <a:r>
              <a:rPr sz="1100" spc="-45" dirty="0">
                <a:latin typeface="Arial"/>
                <a:cs typeface="Arial"/>
              </a:rPr>
              <a:t> </a:t>
            </a:r>
            <a:r>
              <a:rPr sz="1100" spc="-5" dirty="0">
                <a:latin typeface="Arial"/>
                <a:cs typeface="Arial"/>
              </a:rPr>
              <a:t>text</a:t>
            </a:r>
            <a:endParaRPr sz="1100">
              <a:latin typeface="Arial"/>
              <a:cs typeface="Arial"/>
            </a:endParaRPr>
          </a:p>
        </p:txBody>
      </p:sp>
      <p:sp>
        <p:nvSpPr>
          <p:cNvPr id="24" name="object 24"/>
          <p:cNvSpPr txBox="1"/>
          <p:nvPr/>
        </p:nvSpPr>
        <p:spPr>
          <a:xfrm>
            <a:off x="1045463" y="5695395"/>
            <a:ext cx="5518785" cy="259079"/>
          </a:xfrm>
          <a:prstGeom prst="rect">
            <a:avLst/>
          </a:prstGeom>
          <a:ln w="12192">
            <a:solidFill>
              <a:srgbClr val="E7E6E6"/>
            </a:solidFill>
          </a:ln>
        </p:spPr>
        <p:txBody>
          <a:bodyPr vert="horz" wrap="square" lIns="0" tIns="41275" rIns="0" bIns="0" rtlCol="0">
            <a:spAutoFit/>
          </a:bodyPr>
          <a:lstStyle/>
          <a:p>
            <a:pPr marL="90805">
              <a:lnSpc>
                <a:spcPct val="100000"/>
              </a:lnSpc>
              <a:spcBef>
                <a:spcPts val="325"/>
              </a:spcBef>
            </a:pPr>
            <a:r>
              <a:rPr sz="1100" dirty="0">
                <a:latin typeface="Arial"/>
                <a:cs typeface="Arial"/>
              </a:rPr>
              <a:t>Insert</a:t>
            </a:r>
            <a:r>
              <a:rPr sz="1100" spc="-45" dirty="0">
                <a:latin typeface="Arial"/>
                <a:cs typeface="Arial"/>
              </a:rPr>
              <a:t> </a:t>
            </a:r>
            <a:r>
              <a:rPr sz="1100" spc="-5" dirty="0">
                <a:latin typeface="Arial"/>
                <a:cs typeface="Arial"/>
              </a:rPr>
              <a:t>text</a:t>
            </a:r>
            <a:endParaRPr sz="1100">
              <a:latin typeface="Arial"/>
              <a:cs typeface="Arial"/>
            </a:endParaRPr>
          </a:p>
        </p:txBody>
      </p:sp>
      <p:sp>
        <p:nvSpPr>
          <p:cNvPr id="25" name="object 25"/>
          <p:cNvSpPr txBox="1"/>
          <p:nvPr/>
        </p:nvSpPr>
        <p:spPr>
          <a:xfrm>
            <a:off x="1347216" y="6077919"/>
            <a:ext cx="5217160" cy="259079"/>
          </a:xfrm>
          <a:prstGeom prst="rect">
            <a:avLst/>
          </a:prstGeom>
          <a:ln w="12192">
            <a:solidFill>
              <a:srgbClr val="E7E6E6"/>
            </a:solidFill>
          </a:ln>
        </p:spPr>
        <p:txBody>
          <a:bodyPr vert="horz" wrap="square" lIns="0" tIns="16510" rIns="0" bIns="0" rtlCol="0">
            <a:spAutoFit/>
          </a:bodyPr>
          <a:lstStyle/>
          <a:p>
            <a:pPr marL="90805">
              <a:lnSpc>
                <a:spcPct val="100000"/>
              </a:lnSpc>
              <a:spcBef>
                <a:spcPts val="130"/>
              </a:spcBef>
            </a:pPr>
            <a:r>
              <a:rPr sz="1400" b="1" dirty="0">
                <a:latin typeface="Arial"/>
                <a:cs typeface="Arial"/>
              </a:rPr>
              <a:t>Insert</a:t>
            </a:r>
            <a:r>
              <a:rPr sz="1400" b="1" spc="-35" dirty="0">
                <a:latin typeface="Arial"/>
                <a:cs typeface="Arial"/>
              </a:rPr>
              <a:t> </a:t>
            </a:r>
            <a:r>
              <a:rPr sz="1400" b="1" spc="-5" dirty="0">
                <a:latin typeface="Arial"/>
                <a:cs typeface="Arial"/>
              </a:rPr>
              <a:t>text</a:t>
            </a:r>
            <a:endParaRPr sz="1400">
              <a:latin typeface="Arial"/>
              <a:cs typeface="Arial"/>
            </a:endParaRPr>
          </a:p>
        </p:txBody>
      </p:sp>
      <p:sp>
        <p:nvSpPr>
          <p:cNvPr id="26" name="object 26"/>
          <p:cNvSpPr txBox="1"/>
          <p:nvPr/>
        </p:nvSpPr>
        <p:spPr>
          <a:xfrm>
            <a:off x="1568196" y="6457394"/>
            <a:ext cx="4986655" cy="754380"/>
          </a:xfrm>
          <a:prstGeom prst="rect">
            <a:avLst/>
          </a:prstGeom>
          <a:ln w="12192">
            <a:solidFill>
              <a:srgbClr val="E7E6E6"/>
            </a:solidFill>
          </a:ln>
        </p:spPr>
        <p:txBody>
          <a:bodyPr vert="horz" wrap="square" lIns="0" tIns="40640" rIns="0" bIns="0" rtlCol="0">
            <a:spAutoFit/>
          </a:bodyPr>
          <a:lstStyle/>
          <a:p>
            <a:pPr marL="90170">
              <a:lnSpc>
                <a:spcPct val="100000"/>
              </a:lnSpc>
              <a:spcBef>
                <a:spcPts val="320"/>
              </a:spcBef>
            </a:pPr>
            <a:r>
              <a:rPr sz="1100" dirty="0">
                <a:latin typeface="Arial"/>
                <a:cs typeface="Arial"/>
              </a:rPr>
              <a:t>Insert</a:t>
            </a:r>
            <a:r>
              <a:rPr sz="1100" spc="-45" dirty="0">
                <a:latin typeface="Arial"/>
                <a:cs typeface="Arial"/>
              </a:rPr>
              <a:t> </a:t>
            </a:r>
            <a:r>
              <a:rPr sz="1100" spc="-5" dirty="0">
                <a:latin typeface="Arial"/>
                <a:cs typeface="Arial"/>
              </a:rPr>
              <a:t>text</a:t>
            </a:r>
            <a:endParaRPr sz="1100">
              <a:latin typeface="Arial"/>
              <a:cs typeface="Arial"/>
            </a:endParaRPr>
          </a:p>
        </p:txBody>
      </p:sp>
      <p:sp>
        <p:nvSpPr>
          <p:cNvPr id="27" name="object 27"/>
          <p:cNvSpPr txBox="1"/>
          <p:nvPr/>
        </p:nvSpPr>
        <p:spPr>
          <a:xfrm>
            <a:off x="1045463" y="7594298"/>
            <a:ext cx="5518785" cy="259079"/>
          </a:xfrm>
          <a:prstGeom prst="rect">
            <a:avLst/>
          </a:prstGeom>
          <a:ln w="12192">
            <a:solidFill>
              <a:srgbClr val="E7E6E6"/>
            </a:solidFill>
          </a:ln>
        </p:spPr>
        <p:txBody>
          <a:bodyPr vert="horz" wrap="square" lIns="0" tIns="41910" rIns="0" bIns="0" rtlCol="0">
            <a:spAutoFit/>
          </a:bodyPr>
          <a:lstStyle/>
          <a:p>
            <a:pPr marL="90805">
              <a:lnSpc>
                <a:spcPct val="100000"/>
              </a:lnSpc>
              <a:spcBef>
                <a:spcPts val="330"/>
              </a:spcBef>
            </a:pPr>
            <a:r>
              <a:rPr sz="1100" dirty="0">
                <a:latin typeface="Arial"/>
                <a:cs typeface="Arial"/>
              </a:rPr>
              <a:t>Insert</a:t>
            </a:r>
            <a:r>
              <a:rPr sz="1100" spc="-45" dirty="0">
                <a:latin typeface="Arial"/>
                <a:cs typeface="Arial"/>
              </a:rPr>
              <a:t> </a:t>
            </a:r>
            <a:r>
              <a:rPr sz="1100" spc="-5" dirty="0">
                <a:latin typeface="Arial"/>
                <a:cs typeface="Arial"/>
              </a:rPr>
              <a:t>text</a:t>
            </a:r>
            <a:endParaRPr sz="1100">
              <a:latin typeface="Arial"/>
              <a:cs typeface="Arial"/>
            </a:endParaRPr>
          </a:p>
        </p:txBody>
      </p:sp>
      <p:sp>
        <p:nvSpPr>
          <p:cNvPr id="28" name="object 28"/>
          <p:cNvSpPr txBox="1"/>
          <p:nvPr/>
        </p:nvSpPr>
        <p:spPr>
          <a:xfrm>
            <a:off x="1045463" y="7973774"/>
            <a:ext cx="5518785" cy="259079"/>
          </a:xfrm>
          <a:prstGeom prst="rect">
            <a:avLst/>
          </a:prstGeom>
          <a:ln w="12192">
            <a:solidFill>
              <a:srgbClr val="E7E6E6"/>
            </a:solidFill>
          </a:ln>
        </p:spPr>
        <p:txBody>
          <a:bodyPr vert="horz" wrap="square" lIns="0" tIns="41910" rIns="0" bIns="0" rtlCol="0">
            <a:spAutoFit/>
          </a:bodyPr>
          <a:lstStyle/>
          <a:p>
            <a:pPr marL="90805">
              <a:lnSpc>
                <a:spcPct val="100000"/>
              </a:lnSpc>
              <a:spcBef>
                <a:spcPts val="330"/>
              </a:spcBef>
            </a:pPr>
            <a:r>
              <a:rPr sz="1100" dirty="0">
                <a:latin typeface="Arial"/>
                <a:cs typeface="Arial"/>
              </a:rPr>
              <a:t>Insert</a:t>
            </a:r>
            <a:r>
              <a:rPr sz="1100" spc="-45" dirty="0">
                <a:latin typeface="Arial"/>
                <a:cs typeface="Arial"/>
              </a:rPr>
              <a:t> </a:t>
            </a:r>
            <a:r>
              <a:rPr sz="1100" spc="-5" dirty="0">
                <a:latin typeface="Arial"/>
                <a:cs typeface="Arial"/>
              </a:rPr>
              <a:t>text</a:t>
            </a:r>
            <a:endParaRPr sz="1100">
              <a:latin typeface="Arial"/>
              <a:cs typeface="Arial"/>
            </a:endParaRPr>
          </a:p>
        </p:txBody>
      </p:sp>
      <p:sp>
        <p:nvSpPr>
          <p:cNvPr id="29" name="object 29"/>
          <p:cNvSpPr txBox="1"/>
          <p:nvPr/>
        </p:nvSpPr>
        <p:spPr>
          <a:xfrm>
            <a:off x="1808988" y="8338010"/>
            <a:ext cx="4754880" cy="259079"/>
          </a:xfrm>
          <a:prstGeom prst="rect">
            <a:avLst/>
          </a:prstGeom>
          <a:ln w="12192">
            <a:solidFill>
              <a:srgbClr val="E7E6E6"/>
            </a:solidFill>
          </a:ln>
        </p:spPr>
        <p:txBody>
          <a:bodyPr vert="horz" wrap="square" lIns="0" tIns="41275" rIns="0" bIns="0" rtlCol="0">
            <a:spAutoFit/>
          </a:bodyPr>
          <a:lstStyle/>
          <a:p>
            <a:pPr marL="91440">
              <a:lnSpc>
                <a:spcPct val="100000"/>
              </a:lnSpc>
              <a:spcBef>
                <a:spcPts val="325"/>
              </a:spcBef>
            </a:pPr>
            <a:r>
              <a:rPr sz="1100" dirty="0">
                <a:latin typeface="Arial"/>
                <a:cs typeface="Arial"/>
              </a:rPr>
              <a:t>Insert</a:t>
            </a:r>
            <a:r>
              <a:rPr sz="1100" spc="-45" dirty="0">
                <a:latin typeface="Arial"/>
                <a:cs typeface="Arial"/>
              </a:rPr>
              <a:t> </a:t>
            </a:r>
            <a:r>
              <a:rPr sz="1100" spc="-5" dirty="0">
                <a:latin typeface="Arial"/>
                <a:cs typeface="Arial"/>
              </a:rPr>
              <a:t>text</a:t>
            </a:r>
            <a:endParaRPr sz="1100">
              <a:latin typeface="Arial"/>
              <a:cs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437969" y="914400"/>
            <a:ext cx="2411730" cy="208279"/>
          </a:xfrm>
          <a:prstGeom prst="rect">
            <a:avLst/>
          </a:prstGeom>
        </p:spPr>
        <p:txBody>
          <a:bodyPr vert="horz" wrap="square" lIns="0" tIns="12700" rIns="0" bIns="0" rtlCol="0">
            <a:spAutoFit/>
          </a:bodyPr>
          <a:lstStyle/>
          <a:p>
            <a:pPr marL="12700">
              <a:lnSpc>
                <a:spcPct val="100000"/>
              </a:lnSpc>
              <a:spcBef>
                <a:spcPts val="100"/>
              </a:spcBef>
            </a:pPr>
            <a:r>
              <a:rPr sz="1200" b="1" spc="-5" dirty="0">
                <a:latin typeface="Arial"/>
                <a:cs typeface="Arial"/>
              </a:rPr>
              <a:t>Aims and objectives </a:t>
            </a:r>
            <a:r>
              <a:rPr sz="1200" b="1" dirty="0">
                <a:latin typeface="Arial"/>
                <a:cs typeface="Arial"/>
              </a:rPr>
              <a:t>of</a:t>
            </a:r>
            <a:r>
              <a:rPr sz="1200" b="1" spc="-25" dirty="0">
                <a:latin typeface="Arial"/>
                <a:cs typeface="Arial"/>
              </a:rPr>
              <a:t> </a:t>
            </a:r>
            <a:r>
              <a:rPr sz="1200" b="1" spc="-10" dirty="0">
                <a:latin typeface="Arial"/>
                <a:cs typeface="Arial"/>
              </a:rPr>
              <a:t>research:</a:t>
            </a:r>
            <a:endParaRPr sz="1200">
              <a:latin typeface="Arial"/>
              <a:cs typeface="Arial"/>
            </a:endParaRPr>
          </a:p>
        </p:txBody>
      </p:sp>
      <p:sp>
        <p:nvSpPr>
          <p:cNvPr id="3" name="object 3"/>
          <p:cNvSpPr txBox="1"/>
          <p:nvPr/>
        </p:nvSpPr>
        <p:spPr>
          <a:xfrm>
            <a:off x="437969" y="3839566"/>
            <a:ext cx="1514475" cy="208279"/>
          </a:xfrm>
          <a:prstGeom prst="rect">
            <a:avLst/>
          </a:prstGeom>
        </p:spPr>
        <p:txBody>
          <a:bodyPr vert="horz" wrap="square" lIns="0" tIns="12700" rIns="0" bIns="0" rtlCol="0">
            <a:spAutoFit/>
          </a:bodyPr>
          <a:lstStyle/>
          <a:p>
            <a:pPr marL="12700">
              <a:lnSpc>
                <a:spcPct val="100000"/>
              </a:lnSpc>
              <a:spcBef>
                <a:spcPts val="100"/>
              </a:spcBef>
            </a:pPr>
            <a:r>
              <a:rPr sz="1200" b="1" spc="-10" dirty="0">
                <a:latin typeface="Arial"/>
                <a:cs typeface="Arial"/>
              </a:rPr>
              <a:t>Expected</a:t>
            </a:r>
            <a:r>
              <a:rPr sz="1200" b="1" spc="-35" dirty="0">
                <a:latin typeface="Arial"/>
                <a:cs typeface="Arial"/>
              </a:rPr>
              <a:t> </a:t>
            </a:r>
            <a:r>
              <a:rPr sz="1200" b="1" spc="-5" dirty="0">
                <a:latin typeface="Arial"/>
                <a:cs typeface="Arial"/>
              </a:rPr>
              <a:t>outcomes:</a:t>
            </a:r>
            <a:endParaRPr sz="1200">
              <a:latin typeface="Arial"/>
              <a:cs typeface="Arial"/>
            </a:endParaRPr>
          </a:p>
        </p:txBody>
      </p:sp>
      <p:sp>
        <p:nvSpPr>
          <p:cNvPr id="4" name="object 4"/>
          <p:cNvSpPr txBox="1"/>
          <p:nvPr/>
        </p:nvSpPr>
        <p:spPr>
          <a:xfrm>
            <a:off x="437969" y="6764883"/>
            <a:ext cx="3441065" cy="208279"/>
          </a:xfrm>
          <a:prstGeom prst="rect">
            <a:avLst/>
          </a:prstGeom>
        </p:spPr>
        <p:txBody>
          <a:bodyPr vert="horz" wrap="square" lIns="0" tIns="12700" rIns="0" bIns="0" rtlCol="0">
            <a:spAutoFit/>
          </a:bodyPr>
          <a:lstStyle/>
          <a:p>
            <a:pPr marL="12700">
              <a:lnSpc>
                <a:spcPct val="100000"/>
              </a:lnSpc>
              <a:spcBef>
                <a:spcPts val="100"/>
              </a:spcBef>
            </a:pPr>
            <a:r>
              <a:rPr sz="1200" b="1" spc="-5" dirty="0">
                <a:latin typeface="Arial"/>
                <a:cs typeface="Arial"/>
              </a:rPr>
              <a:t>Project timeline and </a:t>
            </a:r>
            <a:r>
              <a:rPr sz="1200" b="1" spc="-10" dirty="0">
                <a:latin typeface="Arial"/>
                <a:cs typeface="Arial"/>
              </a:rPr>
              <a:t>expected </a:t>
            </a:r>
            <a:r>
              <a:rPr sz="1200" b="1" spc="-5" dirty="0">
                <a:latin typeface="Arial"/>
                <a:cs typeface="Arial"/>
              </a:rPr>
              <a:t>completion</a:t>
            </a:r>
            <a:r>
              <a:rPr sz="1200" b="1" spc="35" dirty="0">
                <a:latin typeface="Arial"/>
                <a:cs typeface="Arial"/>
              </a:rPr>
              <a:t> </a:t>
            </a:r>
            <a:r>
              <a:rPr sz="1200" b="1" spc="-5" dirty="0">
                <a:latin typeface="Arial"/>
                <a:cs typeface="Arial"/>
              </a:rPr>
              <a:t>date:</a:t>
            </a:r>
            <a:endParaRPr sz="1200">
              <a:latin typeface="Arial"/>
              <a:cs typeface="Arial"/>
            </a:endParaRPr>
          </a:p>
        </p:txBody>
      </p:sp>
      <p:sp>
        <p:nvSpPr>
          <p:cNvPr id="5" name="object 5"/>
          <p:cNvSpPr txBox="1"/>
          <p:nvPr/>
        </p:nvSpPr>
        <p:spPr>
          <a:xfrm>
            <a:off x="438296" y="1160059"/>
            <a:ext cx="6073775" cy="2571115"/>
          </a:xfrm>
          <a:prstGeom prst="rect">
            <a:avLst/>
          </a:prstGeom>
          <a:ln w="12693">
            <a:solidFill>
              <a:srgbClr val="E7E6E6"/>
            </a:solidFill>
          </a:ln>
        </p:spPr>
        <p:txBody>
          <a:bodyPr vert="horz" wrap="square" lIns="0" tIns="41275" rIns="0" bIns="0" rtlCol="0">
            <a:spAutoFit/>
          </a:bodyPr>
          <a:lstStyle/>
          <a:p>
            <a:pPr marL="91440">
              <a:lnSpc>
                <a:spcPct val="100000"/>
              </a:lnSpc>
              <a:spcBef>
                <a:spcPts val="325"/>
              </a:spcBef>
            </a:pPr>
            <a:r>
              <a:rPr sz="1000" spc="-5" dirty="0">
                <a:latin typeface="Arial"/>
                <a:cs typeface="Arial"/>
              </a:rPr>
              <a:t>Insert</a:t>
            </a:r>
            <a:r>
              <a:rPr sz="1000" spc="-15" dirty="0">
                <a:latin typeface="Arial"/>
                <a:cs typeface="Arial"/>
              </a:rPr>
              <a:t> </a:t>
            </a:r>
            <a:r>
              <a:rPr sz="1000" spc="-5" dirty="0">
                <a:latin typeface="Arial"/>
                <a:cs typeface="Arial"/>
              </a:rPr>
              <a:t>text</a:t>
            </a:r>
            <a:endParaRPr sz="1000">
              <a:latin typeface="Arial"/>
              <a:cs typeface="Arial"/>
            </a:endParaRPr>
          </a:p>
        </p:txBody>
      </p:sp>
      <p:sp>
        <p:nvSpPr>
          <p:cNvPr id="6" name="object 6"/>
          <p:cNvSpPr txBox="1"/>
          <p:nvPr/>
        </p:nvSpPr>
        <p:spPr>
          <a:xfrm>
            <a:off x="438296" y="4096917"/>
            <a:ext cx="6073775" cy="2571115"/>
          </a:xfrm>
          <a:prstGeom prst="rect">
            <a:avLst/>
          </a:prstGeom>
          <a:ln w="12693">
            <a:solidFill>
              <a:srgbClr val="E7E6E6"/>
            </a:solidFill>
          </a:ln>
        </p:spPr>
        <p:txBody>
          <a:bodyPr vert="horz" wrap="square" lIns="0" tIns="41275" rIns="0" bIns="0" rtlCol="0">
            <a:spAutoFit/>
          </a:bodyPr>
          <a:lstStyle/>
          <a:p>
            <a:pPr marL="91440">
              <a:lnSpc>
                <a:spcPct val="100000"/>
              </a:lnSpc>
              <a:spcBef>
                <a:spcPts val="325"/>
              </a:spcBef>
            </a:pPr>
            <a:r>
              <a:rPr sz="1000" spc="-5" dirty="0">
                <a:latin typeface="Arial"/>
                <a:cs typeface="Arial"/>
              </a:rPr>
              <a:t>Insert</a:t>
            </a:r>
            <a:r>
              <a:rPr sz="1000" spc="-15" dirty="0">
                <a:latin typeface="Arial"/>
                <a:cs typeface="Arial"/>
              </a:rPr>
              <a:t> </a:t>
            </a:r>
            <a:r>
              <a:rPr sz="1000" spc="-5" dirty="0">
                <a:latin typeface="Arial"/>
                <a:cs typeface="Arial"/>
              </a:rPr>
              <a:t>text</a:t>
            </a:r>
            <a:endParaRPr sz="1000">
              <a:latin typeface="Arial"/>
              <a:cs typeface="Arial"/>
            </a:endParaRPr>
          </a:p>
        </p:txBody>
      </p:sp>
      <p:sp>
        <p:nvSpPr>
          <p:cNvPr id="7" name="object 7"/>
          <p:cNvSpPr txBox="1"/>
          <p:nvPr/>
        </p:nvSpPr>
        <p:spPr>
          <a:xfrm>
            <a:off x="438296" y="7039140"/>
            <a:ext cx="6073775" cy="1395095"/>
          </a:xfrm>
          <a:prstGeom prst="rect">
            <a:avLst/>
          </a:prstGeom>
          <a:ln w="12693">
            <a:solidFill>
              <a:srgbClr val="E7E6E6"/>
            </a:solidFill>
          </a:ln>
        </p:spPr>
        <p:txBody>
          <a:bodyPr vert="horz" wrap="square" lIns="0" tIns="41275" rIns="0" bIns="0" rtlCol="0">
            <a:spAutoFit/>
          </a:bodyPr>
          <a:lstStyle/>
          <a:p>
            <a:pPr marL="91440">
              <a:lnSpc>
                <a:spcPct val="100000"/>
              </a:lnSpc>
              <a:spcBef>
                <a:spcPts val="325"/>
              </a:spcBef>
            </a:pPr>
            <a:r>
              <a:rPr sz="1000" spc="-5" dirty="0">
                <a:latin typeface="Arial"/>
                <a:cs typeface="Arial"/>
              </a:rPr>
              <a:t>Insert</a:t>
            </a:r>
            <a:r>
              <a:rPr sz="1000" spc="-15" dirty="0">
                <a:latin typeface="Arial"/>
                <a:cs typeface="Arial"/>
              </a:rPr>
              <a:t> </a:t>
            </a:r>
            <a:r>
              <a:rPr sz="1000" spc="-5" dirty="0">
                <a:latin typeface="Arial"/>
                <a:cs typeface="Arial"/>
              </a:rPr>
              <a:t>text</a:t>
            </a:r>
            <a:endParaRPr sz="1000">
              <a:latin typeface="Arial"/>
              <a:cs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437969" y="914400"/>
            <a:ext cx="5788660" cy="572770"/>
          </a:xfrm>
          <a:prstGeom prst="rect">
            <a:avLst/>
          </a:prstGeom>
        </p:spPr>
        <p:txBody>
          <a:bodyPr vert="horz" wrap="square" lIns="0" tIns="12700" rIns="0" bIns="0" rtlCol="0">
            <a:spAutoFit/>
          </a:bodyPr>
          <a:lstStyle/>
          <a:p>
            <a:pPr marL="12700">
              <a:lnSpc>
                <a:spcPct val="100000"/>
              </a:lnSpc>
              <a:spcBef>
                <a:spcPts val="100"/>
              </a:spcBef>
            </a:pPr>
            <a:r>
              <a:rPr sz="1200" b="1" spc="-5" dirty="0">
                <a:latin typeface="Arial"/>
                <a:cs typeface="Arial"/>
              </a:rPr>
              <a:t>Does </a:t>
            </a:r>
            <a:r>
              <a:rPr sz="1200" b="1" dirty="0">
                <a:latin typeface="Arial"/>
                <a:cs typeface="Arial"/>
              </a:rPr>
              <a:t>the </a:t>
            </a:r>
            <a:r>
              <a:rPr sz="1200" b="1" spc="-5" dirty="0">
                <a:latin typeface="Arial"/>
                <a:cs typeface="Arial"/>
              </a:rPr>
              <a:t>project use any veterinary medicines? </a:t>
            </a:r>
            <a:r>
              <a:rPr sz="1200" b="1" spc="-20" dirty="0">
                <a:latin typeface="Arial"/>
                <a:cs typeface="Arial"/>
              </a:rPr>
              <a:t>Yes/No </a:t>
            </a:r>
            <a:r>
              <a:rPr sz="1200" b="1" spc="-5" dirty="0">
                <a:latin typeface="Arial"/>
                <a:cs typeface="Arial"/>
              </a:rPr>
              <a:t>(delete as</a:t>
            </a:r>
            <a:r>
              <a:rPr sz="1200" b="1" spc="40" dirty="0">
                <a:latin typeface="Arial"/>
                <a:cs typeface="Arial"/>
              </a:rPr>
              <a:t> </a:t>
            </a:r>
            <a:r>
              <a:rPr sz="1200" b="1" spc="-5" dirty="0">
                <a:latin typeface="Arial"/>
                <a:cs typeface="Arial"/>
              </a:rPr>
              <a:t>appropriate)</a:t>
            </a:r>
            <a:endParaRPr sz="1200">
              <a:latin typeface="Arial"/>
              <a:cs typeface="Arial"/>
            </a:endParaRPr>
          </a:p>
          <a:p>
            <a:pPr>
              <a:lnSpc>
                <a:spcPct val="100000"/>
              </a:lnSpc>
              <a:spcBef>
                <a:spcPts val="45"/>
              </a:spcBef>
            </a:pPr>
            <a:endParaRPr sz="1200">
              <a:latin typeface="Times New Roman"/>
              <a:cs typeface="Times New Roman"/>
            </a:endParaRPr>
          </a:p>
          <a:p>
            <a:pPr marL="12700">
              <a:lnSpc>
                <a:spcPct val="100000"/>
              </a:lnSpc>
            </a:pPr>
            <a:r>
              <a:rPr sz="1200" b="1" i="1" dirty="0">
                <a:latin typeface="Arial"/>
                <a:cs typeface="Arial"/>
              </a:rPr>
              <a:t>If the </a:t>
            </a:r>
            <a:r>
              <a:rPr sz="1200" b="1" i="1" spc="-5" dirty="0">
                <a:latin typeface="Arial"/>
                <a:cs typeface="Arial"/>
              </a:rPr>
              <a:t>answer </a:t>
            </a:r>
            <a:r>
              <a:rPr sz="1200" b="1" i="1" dirty="0">
                <a:latin typeface="Arial"/>
                <a:cs typeface="Arial"/>
              </a:rPr>
              <a:t>to the </a:t>
            </a:r>
            <a:r>
              <a:rPr sz="1200" b="1" i="1" spc="-5" dirty="0">
                <a:latin typeface="Arial"/>
                <a:cs typeface="Arial"/>
              </a:rPr>
              <a:t>above question </a:t>
            </a:r>
            <a:r>
              <a:rPr sz="1200" b="1" i="1" dirty="0">
                <a:latin typeface="Arial"/>
                <a:cs typeface="Arial"/>
              </a:rPr>
              <a:t>is </a:t>
            </a:r>
            <a:r>
              <a:rPr sz="1200" b="1" i="1" spc="-5" dirty="0">
                <a:latin typeface="Arial"/>
                <a:cs typeface="Arial"/>
              </a:rPr>
              <a:t>"yes", then list all products used</a:t>
            </a:r>
            <a:r>
              <a:rPr sz="1200" b="1" i="1" spc="100" dirty="0">
                <a:latin typeface="Arial"/>
                <a:cs typeface="Arial"/>
              </a:rPr>
              <a:t> </a:t>
            </a:r>
            <a:r>
              <a:rPr sz="1200" b="1" i="1" spc="-10" dirty="0">
                <a:latin typeface="Arial"/>
                <a:cs typeface="Arial"/>
              </a:rPr>
              <a:t>below.</a:t>
            </a:r>
            <a:endParaRPr sz="1200">
              <a:latin typeface="Arial"/>
              <a:cs typeface="Arial"/>
            </a:endParaRPr>
          </a:p>
        </p:txBody>
      </p:sp>
      <p:sp>
        <p:nvSpPr>
          <p:cNvPr id="3" name="object 3"/>
          <p:cNvSpPr txBox="1"/>
          <p:nvPr/>
        </p:nvSpPr>
        <p:spPr>
          <a:xfrm>
            <a:off x="437969" y="2561231"/>
            <a:ext cx="5774055" cy="801370"/>
          </a:xfrm>
          <a:prstGeom prst="rect">
            <a:avLst/>
          </a:prstGeom>
        </p:spPr>
        <p:txBody>
          <a:bodyPr vert="horz" wrap="square" lIns="0" tIns="12065" rIns="0" bIns="0" rtlCol="0">
            <a:spAutoFit/>
          </a:bodyPr>
          <a:lstStyle/>
          <a:p>
            <a:pPr marL="12700" marR="5080">
              <a:lnSpc>
                <a:spcPct val="100299"/>
              </a:lnSpc>
              <a:spcBef>
                <a:spcPts val="95"/>
              </a:spcBef>
            </a:pPr>
            <a:r>
              <a:rPr sz="900" i="1" spc="-5" dirty="0">
                <a:latin typeface="Arial"/>
                <a:cs typeface="Arial"/>
              </a:rPr>
              <a:t>Use of any </a:t>
            </a:r>
            <a:r>
              <a:rPr sz="900" i="1" dirty="0">
                <a:latin typeface="Arial"/>
                <a:cs typeface="Arial"/>
              </a:rPr>
              <a:t>veterinary </a:t>
            </a:r>
            <a:r>
              <a:rPr sz="900" i="1" spc="-5" dirty="0">
                <a:latin typeface="Arial"/>
                <a:cs typeface="Arial"/>
              </a:rPr>
              <a:t>products </a:t>
            </a:r>
            <a:r>
              <a:rPr sz="900" i="1" dirty="0">
                <a:latin typeface="Arial"/>
                <a:cs typeface="Arial"/>
              </a:rPr>
              <a:t>must </a:t>
            </a:r>
            <a:r>
              <a:rPr sz="900" i="1" spc="-5" dirty="0">
                <a:latin typeface="Arial"/>
                <a:cs typeface="Arial"/>
              </a:rPr>
              <a:t>be within </a:t>
            </a:r>
            <a:r>
              <a:rPr sz="900" i="1" dirty="0">
                <a:latin typeface="Arial"/>
                <a:cs typeface="Arial"/>
              </a:rPr>
              <a:t>the </a:t>
            </a:r>
            <a:r>
              <a:rPr sz="900" i="1" spc="-5" dirty="0">
                <a:latin typeface="Arial"/>
                <a:cs typeface="Arial"/>
              </a:rPr>
              <a:t>licensed indication </a:t>
            </a:r>
            <a:r>
              <a:rPr sz="900" i="1" dirty="0">
                <a:latin typeface="Arial"/>
                <a:cs typeface="Arial"/>
              </a:rPr>
              <a:t>to </a:t>
            </a:r>
            <a:r>
              <a:rPr sz="900" i="1" spc="-5" dirty="0">
                <a:latin typeface="Arial"/>
                <a:cs typeface="Arial"/>
              </a:rPr>
              <a:t>be </a:t>
            </a:r>
            <a:r>
              <a:rPr sz="900" i="1" dirty="0">
                <a:latin typeface="Arial"/>
                <a:cs typeface="Arial"/>
              </a:rPr>
              <a:t>considered for a </a:t>
            </a:r>
            <a:r>
              <a:rPr sz="900" i="1" spc="-5" dirty="0">
                <a:latin typeface="Arial"/>
                <a:cs typeface="Arial"/>
              </a:rPr>
              <a:t>bursary. </a:t>
            </a:r>
            <a:r>
              <a:rPr sz="900" i="1" dirty="0">
                <a:latin typeface="Arial"/>
                <a:cs typeface="Arial"/>
              </a:rPr>
              <a:t>If you </a:t>
            </a:r>
            <a:r>
              <a:rPr sz="900" i="1" spc="-5" dirty="0">
                <a:latin typeface="Arial"/>
                <a:cs typeface="Arial"/>
              </a:rPr>
              <a:t>are not  </a:t>
            </a:r>
            <a:r>
              <a:rPr sz="900" i="1" dirty="0">
                <a:latin typeface="Arial"/>
                <a:cs typeface="Arial"/>
              </a:rPr>
              <a:t>sure </a:t>
            </a:r>
            <a:r>
              <a:rPr sz="900" i="1" spc="-5" dirty="0">
                <a:latin typeface="Arial"/>
                <a:cs typeface="Arial"/>
              </a:rPr>
              <a:t>if </a:t>
            </a:r>
            <a:r>
              <a:rPr sz="900" i="1" dirty="0">
                <a:latin typeface="Arial"/>
                <a:cs typeface="Arial"/>
              </a:rPr>
              <a:t>the </a:t>
            </a:r>
            <a:r>
              <a:rPr sz="900" i="1" spc="-5" dirty="0">
                <a:latin typeface="Arial"/>
                <a:cs typeface="Arial"/>
              </a:rPr>
              <a:t>intended use of </a:t>
            </a:r>
            <a:r>
              <a:rPr sz="900" i="1" dirty="0">
                <a:latin typeface="Arial"/>
                <a:cs typeface="Arial"/>
              </a:rPr>
              <a:t>a </a:t>
            </a:r>
            <a:r>
              <a:rPr sz="900" i="1" spc="-5" dirty="0">
                <a:latin typeface="Arial"/>
                <a:cs typeface="Arial"/>
              </a:rPr>
              <a:t>product is within </a:t>
            </a:r>
            <a:r>
              <a:rPr sz="900" i="1" dirty="0">
                <a:latin typeface="Arial"/>
                <a:cs typeface="Arial"/>
              </a:rPr>
              <a:t>the </a:t>
            </a:r>
            <a:r>
              <a:rPr sz="900" i="1" spc="-5" dirty="0">
                <a:latin typeface="Arial"/>
                <a:cs typeface="Arial"/>
              </a:rPr>
              <a:t>licensed indication or not, </a:t>
            </a:r>
            <a:r>
              <a:rPr sz="900" i="1" dirty="0">
                <a:latin typeface="Arial"/>
                <a:cs typeface="Arial"/>
              </a:rPr>
              <a:t>you </a:t>
            </a:r>
            <a:r>
              <a:rPr sz="900" i="1" spc="-5" dirty="0">
                <a:latin typeface="Arial"/>
                <a:cs typeface="Arial"/>
              </a:rPr>
              <a:t>are advised </a:t>
            </a:r>
            <a:r>
              <a:rPr sz="900" i="1" dirty="0">
                <a:latin typeface="Arial"/>
                <a:cs typeface="Arial"/>
              </a:rPr>
              <a:t>to seek </a:t>
            </a:r>
            <a:r>
              <a:rPr sz="900" i="1" spc="-5" dirty="0">
                <a:latin typeface="Arial"/>
                <a:cs typeface="Arial"/>
              </a:rPr>
              <a:t>guidance </a:t>
            </a:r>
            <a:r>
              <a:rPr sz="900" i="1" dirty="0">
                <a:latin typeface="Arial"/>
                <a:cs typeface="Arial"/>
              </a:rPr>
              <a:t>via  sending </a:t>
            </a:r>
            <a:r>
              <a:rPr sz="900" i="1" spc="-5" dirty="0">
                <a:latin typeface="Arial"/>
                <a:cs typeface="Arial"/>
              </a:rPr>
              <a:t>an email </a:t>
            </a:r>
            <a:r>
              <a:rPr sz="900" i="1" dirty="0">
                <a:latin typeface="Arial"/>
                <a:cs typeface="Arial"/>
              </a:rPr>
              <a:t>to </a:t>
            </a:r>
            <a:r>
              <a:rPr sz="900" i="1" spc="-5" dirty="0" err="1">
                <a:latin typeface="Arial"/>
                <a:cs typeface="Arial"/>
                <a:hlinkClick r:id="rId3"/>
              </a:rPr>
              <a:t>msdahbursary@m</a:t>
            </a:r>
            <a:r>
              <a:rPr lang="en-GB" sz="900" i="1" spc="-5" dirty="0" err="1">
                <a:latin typeface="Arial"/>
                <a:cs typeface="Arial"/>
                <a:hlinkClick r:id="rId3"/>
              </a:rPr>
              <a:t>sd</a:t>
            </a:r>
            <a:r>
              <a:rPr sz="900" i="1" spc="-5" dirty="0">
                <a:latin typeface="Arial"/>
                <a:cs typeface="Arial"/>
                <a:hlinkClick r:id="rId3"/>
              </a:rPr>
              <a:t>.com, </a:t>
            </a:r>
            <a:r>
              <a:rPr sz="900" i="1" spc="-5" dirty="0">
                <a:latin typeface="Arial"/>
                <a:cs typeface="Arial"/>
              </a:rPr>
              <a:t>prior </a:t>
            </a:r>
            <a:r>
              <a:rPr sz="900" i="1" dirty="0">
                <a:latin typeface="Arial"/>
                <a:cs typeface="Arial"/>
              </a:rPr>
              <a:t>to submitting a </a:t>
            </a:r>
            <a:r>
              <a:rPr sz="900" i="1" spc="-5" dirty="0">
                <a:latin typeface="Arial"/>
                <a:cs typeface="Arial"/>
              </a:rPr>
              <a:t>project proposal.</a:t>
            </a:r>
            <a:endParaRPr sz="900" dirty="0">
              <a:latin typeface="Arial"/>
              <a:cs typeface="Arial"/>
            </a:endParaRPr>
          </a:p>
          <a:p>
            <a:pPr>
              <a:lnSpc>
                <a:spcPct val="100000"/>
              </a:lnSpc>
              <a:spcBef>
                <a:spcPts val="40"/>
              </a:spcBef>
            </a:pPr>
            <a:endParaRPr sz="1200" dirty="0">
              <a:latin typeface="Times New Roman"/>
              <a:cs typeface="Times New Roman"/>
            </a:endParaRPr>
          </a:p>
          <a:p>
            <a:pPr marL="12700">
              <a:lnSpc>
                <a:spcPct val="100000"/>
              </a:lnSpc>
            </a:pPr>
            <a:r>
              <a:rPr sz="1200" b="1" spc="-5" dirty="0">
                <a:latin typeface="Arial"/>
                <a:cs typeface="Arial"/>
              </a:rPr>
              <a:t>Budget</a:t>
            </a:r>
            <a:r>
              <a:rPr sz="1200" b="1" dirty="0">
                <a:latin typeface="Arial"/>
                <a:cs typeface="Arial"/>
              </a:rPr>
              <a:t> </a:t>
            </a:r>
            <a:r>
              <a:rPr sz="1200" b="1" spc="-5" dirty="0">
                <a:latin typeface="Arial"/>
                <a:cs typeface="Arial"/>
              </a:rPr>
              <a:t>requirements:</a:t>
            </a:r>
            <a:endParaRPr sz="1200" dirty="0">
              <a:latin typeface="Arial"/>
              <a:cs typeface="Arial"/>
            </a:endParaRPr>
          </a:p>
        </p:txBody>
      </p:sp>
      <p:sp>
        <p:nvSpPr>
          <p:cNvPr id="4" name="object 4"/>
          <p:cNvSpPr txBox="1"/>
          <p:nvPr/>
        </p:nvSpPr>
        <p:spPr>
          <a:xfrm>
            <a:off x="437969" y="6079151"/>
            <a:ext cx="5903595" cy="2223770"/>
          </a:xfrm>
          <a:prstGeom prst="rect">
            <a:avLst/>
          </a:prstGeom>
        </p:spPr>
        <p:txBody>
          <a:bodyPr vert="horz" wrap="square" lIns="0" tIns="12700" rIns="0" bIns="0" rtlCol="0">
            <a:spAutoFit/>
          </a:bodyPr>
          <a:lstStyle/>
          <a:p>
            <a:pPr marL="12700">
              <a:lnSpc>
                <a:spcPct val="100000"/>
              </a:lnSpc>
              <a:spcBef>
                <a:spcPts val="100"/>
              </a:spcBef>
            </a:pPr>
            <a:r>
              <a:rPr sz="1200" b="1" spc="-5" dirty="0">
                <a:latin typeface="Arial"/>
                <a:cs typeface="Arial"/>
              </a:rPr>
              <a:t>Legal/Ethical</a:t>
            </a:r>
            <a:r>
              <a:rPr sz="1200" b="1" dirty="0">
                <a:latin typeface="Arial"/>
                <a:cs typeface="Arial"/>
              </a:rPr>
              <a:t> </a:t>
            </a:r>
            <a:r>
              <a:rPr sz="1200" b="1" spc="-5" dirty="0">
                <a:latin typeface="Arial"/>
                <a:cs typeface="Arial"/>
              </a:rPr>
              <a:t>considerations:</a:t>
            </a:r>
            <a:endParaRPr sz="1200">
              <a:latin typeface="Arial"/>
              <a:cs typeface="Arial"/>
            </a:endParaRPr>
          </a:p>
          <a:p>
            <a:pPr marL="12700" marR="5080">
              <a:lnSpc>
                <a:spcPct val="100099"/>
              </a:lnSpc>
              <a:spcBef>
                <a:spcPts val="25"/>
              </a:spcBef>
            </a:pPr>
            <a:r>
              <a:rPr sz="900" dirty="0">
                <a:latin typeface="Arial"/>
                <a:cs typeface="Arial"/>
              </a:rPr>
              <a:t>I </a:t>
            </a:r>
            <a:r>
              <a:rPr sz="900" spc="-5" dirty="0">
                <a:latin typeface="Arial"/>
                <a:cs typeface="Arial"/>
              </a:rPr>
              <a:t>have given </a:t>
            </a:r>
            <a:r>
              <a:rPr sz="900" dirty="0">
                <a:latin typeface="Arial"/>
                <a:cs typeface="Arial"/>
              </a:rPr>
              <a:t>full consideration to the techniques to </a:t>
            </a:r>
            <a:r>
              <a:rPr sz="900" spc="-5" dirty="0">
                <a:latin typeface="Arial"/>
                <a:cs typeface="Arial"/>
              </a:rPr>
              <a:t>be employed and have </a:t>
            </a:r>
            <a:r>
              <a:rPr sz="900" dirty="0">
                <a:latin typeface="Arial"/>
                <a:cs typeface="Arial"/>
              </a:rPr>
              <a:t>taken the </a:t>
            </a:r>
            <a:r>
              <a:rPr sz="900" spc="-5" dirty="0">
                <a:latin typeface="Arial"/>
                <a:cs typeface="Arial"/>
              </a:rPr>
              <a:t>necessary </a:t>
            </a:r>
            <a:r>
              <a:rPr sz="900" dirty="0">
                <a:latin typeface="Arial"/>
                <a:cs typeface="Arial"/>
              </a:rPr>
              <a:t>steps to </a:t>
            </a:r>
            <a:r>
              <a:rPr sz="900" spc="-5" dirty="0">
                <a:latin typeface="Arial"/>
                <a:cs typeface="Arial"/>
              </a:rPr>
              <a:t>ensure </a:t>
            </a:r>
            <a:r>
              <a:rPr sz="900" dirty="0">
                <a:latin typeface="Arial"/>
                <a:cs typeface="Arial"/>
              </a:rPr>
              <a:t>that I  </a:t>
            </a:r>
            <a:r>
              <a:rPr sz="900" spc="-5" dirty="0">
                <a:latin typeface="Arial"/>
                <a:cs typeface="Arial"/>
              </a:rPr>
              <a:t>am working within </a:t>
            </a:r>
            <a:r>
              <a:rPr sz="900" dirty="0">
                <a:latin typeface="Arial"/>
                <a:cs typeface="Arial"/>
              </a:rPr>
              <a:t>the </a:t>
            </a:r>
            <a:r>
              <a:rPr sz="900" spc="-5" dirty="0">
                <a:latin typeface="Arial"/>
                <a:cs typeface="Arial"/>
              </a:rPr>
              <a:t>law. </a:t>
            </a:r>
            <a:r>
              <a:rPr sz="900" dirty="0">
                <a:latin typeface="Arial"/>
                <a:cs typeface="Arial"/>
              </a:rPr>
              <a:t>If I </a:t>
            </a:r>
            <a:r>
              <a:rPr sz="900" spc="-5" dirty="0">
                <a:latin typeface="Arial"/>
                <a:cs typeface="Arial"/>
              </a:rPr>
              <a:t>have any doubt whether </a:t>
            </a:r>
            <a:r>
              <a:rPr sz="900" dirty="0">
                <a:latin typeface="Arial"/>
                <a:cs typeface="Arial"/>
              </a:rPr>
              <a:t>the </a:t>
            </a:r>
            <a:r>
              <a:rPr sz="900" spc="-5" dirty="0">
                <a:latin typeface="Arial"/>
                <a:cs typeface="Arial"/>
              </a:rPr>
              <a:t>procedures employed will </a:t>
            </a:r>
            <a:r>
              <a:rPr sz="900" dirty="0">
                <a:latin typeface="Arial"/>
                <a:cs typeface="Arial"/>
              </a:rPr>
              <a:t>fall </a:t>
            </a:r>
            <a:r>
              <a:rPr sz="900" spc="-5" dirty="0">
                <a:latin typeface="Arial"/>
                <a:cs typeface="Arial"/>
              </a:rPr>
              <a:t>within </a:t>
            </a:r>
            <a:r>
              <a:rPr sz="900" dirty="0">
                <a:latin typeface="Arial"/>
                <a:cs typeface="Arial"/>
              </a:rPr>
              <a:t>the remit </a:t>
            </a:r>
            <a:r>
              <a:rPr sz="900" spc="-5" dirty="0">
                <a:latin typeface="Arial"/>
                <a:cs typeface="Arial"/>
              </a:rPr>
              <a:t>of </a:t>
            </a:r>
            <a:r>
              <a:rPr sz="900" dirty="0">
                <a:latin typeface="Arial"/>
                <a:cs typeface="Arial"/>
              </a:rPr>
              <a:t>The  Animals (Scientific Procedures) Act </a:t>
            </a:r>
            <a:r>
              <a:rPr sz="900" spc="-5" dirty="0">
                <a:latin typeface="Arial"/>
                <a:cs typeface="Arial"/>
              </a:rPr>
              <a:t>1986 </a:t>
            </a:r>
            <a:r>
              <a:rPr sz="900" dirty="0">
                <a:latin typeface="Arial"/>
                <a:cs typeface="Arial"/>
              </a:rPr>
              <a:t>I </a:t>
            </a:r>
            <a:r>
              <a:rPr sz="900" spc="-5" dirty="0">
                <a:latin typeface="Arial"/>
                <a:cs typeface="Arial"/>
              </a:rPr>
              <a:t>will </a:t>
            </a:r>
            <a:r>
              <a:rPr sz="900" dirty="0">
                <a:latin typeface="Arial"/>
                <a:cs typeface="Arial"/>
              </a:rPr>
              <a:t>seek </a:t>
            </a:r>
            <a:r>
              <a:rPr sz="900" spc="-5" dirty="0">
                <a:latin typeface="Arial"/>
                <a:cs typeface="Arial"/>
              </a:rPr>
              <a:t>advice </a:t>
            </a:r>
            <a:r>
              <a:rPr sz="900" dirty="0">
                <a:latin typeface="Arial"/>
                <a:cs typeface="Arial"/>
              </a:rPr>
              <a:t>from a </a:t>
            </a:r>
            <a:r>
              <a:rPr sz="900" spc="-5" dirty="0">
                <a:latin typeface="Arial"/>
                <a:cs typeface="Arial"/>
              </a:rPr>
              <a:t>Home </a:t>
            </a:r>
            <a:r>
              <a:rPr sz="900" dirty="0">
                <a:latin typeface="Arial"/>
                <a:cs typeface="Arial"/>
              </a:rPr>
              <a:t>Office Inspector </a:t>
            </a:r>
            <a:r>
              <a:rPr sz="900" spc="-5" dirty="0">
                <a:latin typeface="Arial"/>
                <a:cs typeface="Arial"/>
              </a:rPr>
              <a:t>before </a:t>
            </a:r>
            <a:r>
              <a:rPr sz="900" dirty="0">
                <a:latin typeface="Arial"/>
                <a:cs typeface="Arial"/>
              </a:rPr>
              <a:t>the </a:t>
            </a:r>
            <a:r>
              <a:rPr sz="900" spc="-5" dirty="0">
                <a:latin typeface="Arial"/>
                <a:cs typeface="Arial"/>
              </a:rPr>
              <a:t>application is  </a:t>
            </a:r>
            <a:r>
              <a:rPr sz="900" dirty="0">
                <a:latin typeface="Arial"/>
                <a:cs typeface="Arial"/>
              </a:rPr>
              <a:t>submitted to MSD Animal </a:t>
            </a:r>
            <a:r>
              <a:rPr sz="900" spc="-5" dirty="0">
                <a:latin typeface="Arial"/>
                <a:cs typeface="Arial"/>
              </a:rPr>
              <a:t>Health. </a:t>
            </a:r>
            <a:r>
              <a:rPr sz="900" dirty="0">
                <a:latin typeface="Arial"/>
                <a:cs typeface="Arial"/>
              </a:rPr>
              <a:t>I </a:t>
            </a:r>
            <a:r>
              <a:rPr sz="900" spc="-5" dirty="0">
                <a:latin typeface="Arial"/>
                <a:cs typeface="Arial"/>
              </a:rPr>
              <a:t>understand </a:t>
            </a:r>
            <a:r>
              <a:rPr sz="900" dirty="0">
                <a:latin typeface="Arial"/>
                <a:cs typeface="Arial"/>
              </a:rPr>
              <a:t>that MSD Animal </a:t>
            </a:r>
            <a:r>
              <a:rPr sz="900" spc="-5" dirty="0">
                <a:latin typeface="Arial"/>
                <a:cs typeface="Arial"/>
              </a:rPr>
              <a:t>Health will not be </a:t>
            </a:r>
            <a:r>
              <a:rPr sz="900" dirty="0">
                <a:latin typeface="Arial"/>
                <a:cs typeface="Arial"/>
              </a:rPr>
              <a:t>responsible for </a:t>
            </a:r>
            <a:r>
              <a:rPr sz="900" spc="-5" dirty="0">
                <a:latin typeface="Arial"/>
                <a:cs typeface="Arial"/>
              </a:rPr>
              <a:t>obtaining an  </a:t>
            </a:r>
            <a:r>
              <a:rPr sz="900" dirty="0">
                <a:latin typeface="Arial"/>
                <a:cs typeface="Arial"/>
              </a:rPr>
              <a:t>Animal Test </a:t>
            </a:r>
            <a:r>
              <a:rPr sz="900" spc="-5" dirty="0">
                <a:latin typeface="Arial"/>
                <a:cs typeface="Arial"/>
              </a:rPr>
              <a:t>Certificate </a:t>
            </a:r>
            <a:r>
              <a:rPr sz="900" dirty="0">
                <a:latin typeface="Arial"/>
                <a:cs typeface="Arial"/>
              </a:rPr>
              <a:t>(ATC). In such </a:t>
            </a:r>
            <a:r>
              <a:rPr sz="900" spc="-5" dirty="0">
                <a:latin typeface="Arial"/>
                <a:cs typeface="Arial"/>
              </a:rPr>
              <a:t>an instance, </a:t>
            </a:r>
            <a:r>
              <a:rPr sz="900" dirty="0">
                <a:latin typeface="Arial"/>
                <a:cs typeface="Arial"/>
              </a:rPr>
              <a:t>I </a:t>
            </a:r>
            <a:r>
              <a:rPr sz="900" spc="-5" dirty="0">
                <a:latin typeface="Arial"/>
                <a:cs typeface="Arial"/>
              </a:rPr>
              <a:t>will demonstrate proof of application </a:t>
            </a:r>
            <a:r>
              <a:rPr sz="900" dirty="0">
                <a:latin typeface="Arial"/>
                <a:cs typeface="Arial"/>
              </a:rPr>
              <a:t>for, </a:t>
            </a:r>
            <a:r>
              <a:rPr sz="900" spc="-5" dirty="0">
                <a:latin typeface="Arial"/>
                <a:cs typeface="Arial"/>
              </a:rPr>
              <a:t>and granting of, an  </a:t>
            </a:r>
            <a:r>
              <a:rPr sz="900" dirty="0">
                <a:latin typeface="Arial"/>
                <a:cs typeface="Arial"/>
              </a:rPr>
              <a:t>ATC. I </a:t>
            </a:r>
            <a:r>
              <a:rPr sz="900" spc="-5" dirty="0">
                <a:latin typeface="Arial"/>
                <a:cs typeface="Arial"/>
              </a:rPr>
              <a:t>have also </a:t>
            </a:r>
            <a:r>
              <a:rPr sz="900" dirty="0">
                <a:latin typeface="Arial"/>
                <a:cs typeface="Arial"/>
              </a:rPr>
              <a:t>considered the </a:t>
            </a:r>
            <a:r>
              <a:rPr sz="900" spc="-5" dirty="0">
                <a:latin typeface="Arial"/>
                <a:cs typeface="Arial"/>
              </a:rPr>
              <a:t>need </a:t>
            </a:r>
            <a:r>
              <a:rPr sz="900" dirty="0">
                <a:latin typeface="Arial"/>
                <a:cs typeface="Arial"/>
              </a:rPr>
              <a:t>for </a:t>
            </a:r>
            <a:r>
              <a:rPr sz="900" spc="-5" dirty="0">
                <a:latin typeface="Arial"/>
                <a:cs typeface="Arial"/>
              </a:rPr>
              <a:t>ethical </a:t>
            </a:r>
            <a:r>
              <a:rPr sz="900" dirty="0">
                <a:latin typeface="Arial"/>
                <a:cs typeface="Arial"/>
              </a:rPr>
              <a:t>review </a:t>
            </a:r>
            <a:r>
              <a:rPr sz="900" spc="-5" dirty="0">
                <a:latin typeface="Arial"/>
                <a:cs typeface="Arial"/>
              </a:rPr>
              <a:t>and approval with </a:t>
            </a:r>
            <a:r>
              <a:rPr sz="900" dirty="0">
                <a:latin typeface="Arial"/>
                <a:cs typeface="Arial"/>
              </a:rPr>
              <a:t>regards to my research </a:t>
            </a:r>
            <a:r>
              <a:rPr sz="900" spc="-5" dirty="0">
                <a:latin typeface="Arial"/>
                <a:cs typeface="Arial"/>
              </a:rPr>
              <a:t>project and </a:t>
            </a:r>
            <a:r>
              <a:rPr sz="900" dirty="0">
                <a:latin typeface="Arial"/>
                <a:cs typeface="Arial"/>
              </a:rPr>
              <a:t>can  </a:t>
            </a:r>
            <a:r>
              <a:rPr sz="900" spc="-5" dirty="0">
                <a:latin typeface="Arial"/>
                <a:cs typeface="Arial"/>
              </a:rPr>
              <a:t>demonstrate proof of application </a:t>
            </a:r>
            <a:r>
              <a:rPr sz="900" dirty="0">
                <a:latin typeface="Arial"/>
                <a:cs typeface="Arial"/>
              </a:rPr>
              <a:t>for this. </a:t>
            </a:r>
            <a:r>
              <a:rPr sz="900" spc="-5" dirty="0">
                <a:latin typeface="Arial"/>
                <a:cs typeface="Arial"/>
              </a:rPr>
              <a:t>NB. </a:t>
            </a:r>
            <a:r>
              <a:rPr sz="900" dirty="0">
                <a:latin typeface="Arial"/>
                <a:cs typeface="Arial"/>
              </a:rPr>
              <a:t>Any </a:t>
            </a:r>
            <a:r>
              <a:rPr sz="900" spc="-5" dirty="0">
                <a:latin typeface="Arial"/>
                <a:cs typeface="Arial"/>
              </a:rPr>
              <a:t>invasive </a:t>
            </a:r>
            <a:r>
              <a:rPr sz="900" dirty="0">
                <a:latin typeface="Arial"/>
                <a:cs typeface="Arial"/>
              </a:rPr>
              <a:t>sampling, such </a:t>
            </a:r>
            <a:r>
              <a:rPr sz="900" spc="-5" dirty="0">
                <a:latin typeface="Arial"/>
                <a:cs typeface="Arial"/>
              </a:rPr>
              <a:t>as blood </a:t>
            </a:r>
            <a:r>
              <a:rPr sz="900" dirty="0">
                <a:latin typeface="Arial"/>
                <a:cs typeface="Arial"/>
              </a:rPr>
              <a:t>samples, </a:t>
            </a:r>
            <a:r>
              <a:rPr sz="900" spc="-5" dirty="0">
                <a:latin typeface="Arial"/>
                <a:cs typeface="Arial"/>
              </a:rPr>
              <a:t>outside of normal  </a:t>
            </a:r>
            <a:r>
              <a:rPr sz="900" dirty="0">
                <a:latin typeface="Arial"/>
                <a:cs typeface="Arial"/>
              </a:rPr>
              <a:t>treatment </a:t>
            </a:r>
            <a:r>
              <a:rPr sz="900" spc="-5" dirty="0">
                <a:latin typeface="Arial"/>
                <a:cs typeface="Arial"/>
              </a:rPr>
              <a:t>or </a:t>
            </a:r>
            <a:r>
              <a:rPr sz="900" dirty="0">
                <a:latin typeface="Arial"/>
                <a:cs typeface="Arial"/>
              </a:rPr>
              <a:t>management </a:t>
            </a:r>
            <a:r>
              <a:rPr sz="900" spc="-5" dirty="0">
                <a:latin typeface="Arial"/>
                <a:cs typeface="Arial"/>
              </a:rPr>
              <a:t>of animals </a:t>
            </a:r>
            <a:r>
              <a:rPr sz="900" dirty="0">
                <a:latin typeface="Arial"/>
                <a:cs typeface="Arial"/>
              </a:rPr>
              <a:t>requires </a:t>
            </a:r>
            <a:r>
              <a:rPr sz="900" spc="-5" dirty="0">
                <a:latin typeface="Arial"/>
                <a:cs typeface="Arial"/>
              </a:rPr>
              <a:t>an </a:t>
            </a:r>
            <a:r>
              <a:rPr sz="900" dirty="0">
                <a:latin typeface="Arial"/>
                <a:cs typeface="Arial"/>
              </a:rPr>
              <a:t>ATC from the </a:t>
            </a:r>
            <a:r>
              <a:rPr sz="900" spc="-5" dirty="0">
                <a:latin typeface="Arial"/>
                <a:cs typeface="Arial"/>
              </a:rPr>
              <a:t>Home</a:t>
            </a:r>
            <a:r>
              <a:rPr sz="900" spc="-20" dirty="0">
                <a:latin typeface="Arial"/>
                <a:cs typeface="Arial"/>
              </a:rPr>
              <a:t> </a:t>
            </a:r>
            <a:r>
              <a:rPr sz="900" dirty="0">
                <a:latin typeface="Arial"/>
                <a:cs typeface="Arial"/>
              </a:rPr>
              <a:t>Office.</a:t>
            </a:r>
            <a:endParaRPr sz="900">
              <a:latin typeface="Arial"/>
              <a:cs typeface="Arial"/>
            </a:endParaRPr>
          </a:p>
          <a:p>
            <a:pPr>
              <a:lnSpc>
                <a:spcPct val="100000"/>
              </a:lnSpc>
              <a:spcBef>
                <a:spcPts val="40"/>
              </a:spcBef>
            </a:pPr>
            <a:endParaRPr sz="1200">
              <a:latin typeface="Times New Roman"/>
              <a:cs typeface="Times New Roman"/>
            </a:endParaRPr>
          </a:p>
          <a:p>
            <a:pPr marL="12700">
              <a:lnSpc>
                <a:spcPct val="100000"/>
              </a:lnSpc>
            </a:pPr>
            <a:r>
              <a:rPr sz="1200" b="1" spc="-35" dirty="0">
                <a:latin typeface="Arial"/>
                <a:cs typeface="Arial"/>
              </a:rPr>
              <a:t>ATC </a:t>
            </a:r>
            <a:r>
              <a:rPr sz="1200" b="1" spc="-5" dirty="0">
                <a:latin typeface="Arial"/>
                <a:cs typeface="Arial"/>
              </a:rPr>
              <a:t>application: </a:t>
            </a:r>
            <a:r>
              <a:rPr sz="1200" b="1" spc="-15" dirty="0">
                <a:latin typeface="Arial"/>
                <a:cs typeface="Arial"/>
              </a:rPr>
              <a:t>Yes/No </a:t>
            </a:r>
            <a:r>
              <a:rPr sz="1200" b="1" spc="-5" dirty="0">
                <a:latin typeface="Arial"/>
                <a:cs typeface="Arial"/>
              </a:rPr>
              <a:t>(delete as</a:t>
            </a:r>
            <a:r>
              <a:rPr sz="1200" b="1" spc="65" dirty="0">
                <a:latin typeface="Arial"/>
                <a:cs typeface="Arial"/>
              </a:rPr>
              <a:t> </a:t>
            </a:r>
            <a:r>
              <a:rPr sz="1200" b="1" spc="-5" dirty="0">
                <a:latin typeface="Arial"/>
                <a:cs typeface="Arial"/>
              </a:rPr>
              <a:t>appropriate)</a:t>
            </a:r>
            <a:endParaRPr sz="1200">
              <a:latin typeface="Arial"/>
              <a:cs typeface="Arial"/>
            </a:endParaRPr>
          </a:p>
          <a:p>
            <a:pPr>
              <a:lnSpc>
                <a:spcPct val="100000"/>
              </a:lnSpc>
              <a:spcBef>
                <a:spcPts val="45"/>
              </a:spcBef>
            </a:pPr>
            <a:endParaRPr sz="1200">
              <a:latin typeface="Times New Roman"/>
              <a:cs typeface="Times New Roman"/>
            </a:endParaRPr>
          </a:p>
          <a:p>
            <a:pPr marL="12700">
              <a:lnSpc>
                <a:spcPct val="100000"/>
              </a:lnSpc>
            </a:pPr>
            <a:r>
              <a:rPr sz="1200" b="1" spc="-5" dirty="0">
                <a:latin typeface="Arial"/>
                <a:cs typeface="Arial"/>
              </a:rPr>
              <a:t>Ethical </a:t>
            </a:r>
            <a:r>
              <a:rPr sz="1200" b="1" spc="-10" dirty="0">
                <a:latin typeface="Arial"/>
                <a:cs typeface="Arial"/>
              </a:rPr>
              <a:t>review </a:t>
            </a:r>
            <a:r>
              <a:rPr sz="1200" b="1" spc="-5" dirty="0">
                <a:latin typeface="Arial"/>
                <a:cs typeface="Arial"/>
              </a:rPr>
              <a:t>approval:</a:t>
            </a:r>
            <a:r>
              <a:rPr sz="1200" b="1" spc="10" dirty="0">
                <a:latin typeface="Arial"/>
                <a:cs typeface="Arial"/>
              </a:rPr>
              <a:t> </a:t>
            </a:r>
            <a:r>
              <a:rPr sz="1200" b="1" spc="-20" dirty="0">
                <a:latin typeface="Arial"/>
                <a:cs typeface="Arial"/>
              </a:rPr>
              <a:t>Yes/No</a:t>
            </a:r>
            <a:endParaRPr sz="1200">
              <a:latin typeface="Arial"/>
              <a:cs typeface="Arial"/>
            </a:endParaRPr>
          </a:p>
          <a:p>
            <a:pPr marL="12700">
              <a:lnSpc>
                <a:spcPct val="100000"/>
              </a:lnSpc>
              <a:spcBef>
                <a:spcPts val="25"/>
              </a:spcBef>
            </a:pPr>
            <a:r>
              <a:rPr sz="1200" b="1" spc="-5" dirty="0">
                <a:latin typeface="Arial"/>
                <a:cs typeface="Arial"/>
              </a:rPr>
              <a:t>(delete as appropriate and give further detail</a:t>
            </a:r>
            <a:r>
              <a:rPr sz="1200" b="1" spc="20" dirty="0">
                <a:latin typeface="Arial"/>
                <a:cs typeface="Arial"/>
              </a:rPr>
              <a:t> </a:t>
            </a:r>
            <a:r>
              <a:rPr sz="1200" b="1" spc="-5" dirty="0">
                <a:latin typeface="Arial"/>
                <a:cs typeface="Arial"/>
              </a:rPr>
              <a:t>below)</a:t>
            </a:r>
            <a:endParaRPr sz="1200">
              <a:latin typeface="Arial"/>
              <a:cs typeface="Arial"/>
            </a:endParaRPr>
          </a:p>
        </p:txBody>
      </p:sp>
      <p:sp>
        <p:nvSpPr>
          <p:cNvPr id="5" name="object 5"/>
          <p:cNvSpPr txBox="1"/>
          <p:nvPr/>
        </p:nvSpPr>
        <p:spPr>
          <a:xfrm>
            <a:off x="390598" y="1601164"/>
            <a:ext cx="6073775" cy="906144"/>
          </a:xfrm>
          <a:prstGeom prst="rect">
            <a:avLst/>
          </a:prstGeom>
          <a:ln w="12693">
            <a:solidFill>
              <a:srgbClr val="E7E6E6"/>
            </a:solidFill>
          </a:ln>
        </p:spPr>
        <p:txBody>
          <a:bodyPr vert="horz" wrap="square" lIns="0" tIns="41275" rIns="0" bIns="0" rtlCol="0">
            <a:spAutoFit/>
          </a:bodyPr>
          <a:lstStyle/>
          <a:p>
            <a:pPr marL="91440">
              <a:lnSpc>
                <a:spcPct val="100000"/>
              </a:lnSpc>
              <a:spcBef>
                <a:spcPts val="325"/>
              </a:spcBef>
            </a:pPr>
            <a:r>
              <a:rPr sz="1000" spc="-5" dirty="0">
                <a:latin typeface="Arial"/>
                <a:cs typeface="Arial"/>
              </a:rPr>
              <a:t>Insert</a:t>
            </a:r>
            <a:r>
              <a:rPr sz="1000" spc="-15" dirty="0">
                <a:latin typeface="Arial"/>
                <a:cs typeface="Arial"/>
              </a:rPr>
              <a:t> </a:t>
            </a:r>
            <a:r>
              <a:rPr sz="1000" spc="-5" dirty="0">
                <a:latin typeface="Arial"/>
                <a:cs typeface="Arial"/>
              </a:rPr>
              <a:t>text</a:t>
            </a:r>
            <a:endParaRPr sz="1000">
              <a:latin typeface="Arial"/>
              <a:cs typeface="Arial"/>
            </a:endParaRPr>
          </a:p>
        </p:txBody>
      </p:sp>
      <p:sp>
        <p:nvSpPr>
          <p:cNvPr id="6" name="object 6"/>
          <p:cNvSpPr txBox="1"/>
          <p:nvPr/>
        </p:nvSpPr>
        <p:spPr>
          <a:xfrm>
            <a:off x="390598" y="3446293"/>
            <a:ext cx="6073775" cy="2407920"/>
          </a:xfrm>
          <a:prstGeom prst="rect">
            <a:avLst/>
          </a:prstGeom>
          <a:ln w="12693">
            <a:solidFill>
              <a:srgbClr val="E7E6E6"/>
            </a:solidFill>
          </a:ln>
        </p:spPr>
        <p:txBody>
          <a:bodyPr vert="horz" wrap="square" lIns="0" tIns="41275" rIns="0" bIns="0" rtlCol="0">
            <a:spAutoFit/>
          </a:bodyPr>
          <a:lstStyle/>
          <a:p>
            <a:pPr marL="91440">
              <a:lnSpc>
                <a:spcPct val="100000"/>
              </a:lnSpc>
              <a:spcBef>
                <a:spcPts val="325"/>
              </a:spcBef>
            </a:pPr>
            <a:r>
              <a:rPr sz="1000" spc="-5" dirty="0">
                <a:latin typeface="Arial"/>
                <a:cs typeface="Arial"/>
              </a:rPr>
              <a:t>Insert</a:t>
            </a:r>
            <a:r>
              <a:rPr sz="1000" spc="-15" dirty="0">
                <a:latin typeface="Arial"/>
                <a:cs typeface="Arial"/>
              </a:rPr>
              <a:t> </a:t>
            </a:r>
            <a:r>
              <a:rPr sz="1000" spc="-5" dirty="0">
                <a:latin typeface="Arial"/>
                <a:cs typeface="Arial"/>
              </a:rPr>
              <a:t>text</a:t>
            </a:r>
            <a:endParaRPr sz="1000">
              <a:latin typeface="Arial"/>
              <a:cs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438296" y="1639813"/>
            <a:ext cx="6073775" cy="6772909"/>
          </a:xfrm>
          <a:custGeom>
            <a:avLst/>
            <a:gdLst/>
            <a:ahLst/>
            <a:cxnLst/>
            <a:rect l="l" t="t" r="r" b="b"/>
            <a:pathLst>
              <a:path w="6073775" h="6772909">
                <a:moveTo>
                  <a:pt x="0" y="0"/>
                </a:moveTo>
                <a:lnTo>
                  <a:pt x="6073704" y="0"/>
                </a:lnTo>
                <a:lnTo>
                  <a:pt x="6073704" y="6772901"/>
                </a:lnTo>
                <a:lnTo>
                  <a:pt x="0" y="6772901"/>
                </a:lnTo>
                <a:lnTo>
                  <a:pt x="0" y="0"/>
                </a:lnTo>
                <a:close/>
              </a:path>
            </a:pathLst>
          </a:custGeom>
          <a:ln w="12693">
            <a:solidFill>
              <a:srgbClr val="E7E6E6"/>
            </a:solidFill>
          </a:ln>
        </p:spPr>
        <p:txBody>
          <a:bodyPr wrap="square" lIns="0" tIns="0" rIns="0" bIns="0" rtlCol="0"/>
          <a:lstStyle/>
          <a:p>
            <a:endParaRPr/>
          </a:p>
        </p:txBody>
      </p:sp>
      <p:sp>
        <p:nvSpPr>
          <p:cNvPr id="3" name="object 3"/>
          <p:cNvSpPr txBox="1"/>
          <p:nvPr/>
        </p:nvSpPr>
        <p:spPr>
          <a:xfrm>
            <a:off x="437968" y="1143000"/>
            <a:ext cx="3319779" cy="703580"/>
          </a:xfrm>
          <a:prstGeom prst="rect">
            <a:avLst/>
          </a:prstGeom>
        </p:spPr>
        <p:txBody>
          <a:bodyPr vert="horz" wrap="square" lIns="0" tIns="12700" rIns="0" bIns="0" rtlCol="0">
            <a:spAutoFit/>
          </a:bodyPr>
          <a:lstStyle/>
          <a:p>
            <a:pPr marL="12700">
              <a:lnSpc>
                <a:spcPts val="1435"/>
              </a:lnSpc>
              <a:spcBef>
                <a:spcPts val="100"/>
              </a:spcBef>
            </a:pPr>
            <a:r>
              <a:rPr sz="1200" b="1" spc="-5" dirty="0">
                <a:latin typeface="Arial"/>
                <a:cs typeface="Arial"/>
              </a:rPr>
              <a:t>Any other </a:t>
            </a:r>
            <a:r>
              <a:rPr sz="1200" b="1" spc="-10" dirty="0">
                <a:latin typeface="Arial"/>
                <a:cs typeface="Arial"/>
              </a:rPr>
              <a:t>relevant</a:t>
            </a:r>
            <a:r>
              <a:rPr sz="1200" b="1" spc="10" dirty="0">
                <a:latin typeface="Arial"/>
                <a:cs typeface="Arial"/>
              </a:rPr>
              <a:t> </a:t>
            </a:r>
            <a:r>
              <a:rPr sz="1200" b="1" spc="-5" dirty="0">
                <a:latin typeface="Arial"/>
                <a:cs typeface="Arial"/>
              </a:rPr>
              <a:t>information:</a:t>
            </a:r>
            <a:endParaRPr sz="1200">
              <a:latin typeface="Arial"/>
              <a:cs typeface="Arial"/>
            </a:endParaRPr>
          </a:p>
          <a:p>
            <a:pPr marL="12700">
              <a:lnSpc>
                <a:spcPts val="1435"/>
              </a:lnSpc>
            </a:pPr>
            <a:r>
              <a:rPr sz="1200" i="1" spc="-5" dirty="0">
                <a:latin typeface="Arial"/>
                <a:cs typeface="Arial"/>
              </a:rPr>
              <a:t>(Please continue on separate sheet if</a:t>
            </a:r>
            <a:r>
              <a:rPr sz="1200" i="1" spc="15" dirty="0">
                <a:latin typeface="Arial"/>
                <a:cs typeface="Arial"/>
              </a:rPr>
              <a:t> </a:t>
            </a:r>
            <a:r>
              <a:rPr sz="1200" i="1" spc="-5" dirty="0">
                <a:latin typeface="Arial"/>
                <a:cs typeface="Arial"/>
              </a:rPr>
              <a:t>necessary)</a:t>
            </a:r>
            <a:endParaRPr sz="1200">
              <a:latin typeface="Arial"/>
              <a:cs typeface="Arial"/>
            </a:endParaRPr>
          </a:p>
          <a:p>
            <a:pPr>
              <a:lnSpc>
                <a:spcPct val="100000"/>
              </a:lnSpc>
            </a:pPr>
            <a:endParaRPr sz="1100">
              <a:latin typeface="Times New Roman"/>
              <a:cs typeface="Times New Roman"/>
            </a:endParaRPr>
          </a:p>
          <a:p>
            <a:pPr marL="91440">
              <a:lnSpc>
                <a:spcPct val="100000"/>
              </a:lnSpc>
            </a:pPr>
            <a:r>
              <a:rPr sz="1000" spc="-5" dirty="0">
                <a:latin typeface="Arial"/>
                <a:cs typeface="Arial"/>
              </a:rPr>
              <a:t>Insert</a:t>
            </a:r>
            <a:r>
              <a:rPr sz="1000" spc="-15" dirty="0">
                <a:latin typeface="Arial"/>
                <a:cs typeface="Arial"/>
              </a:rPr>
              <a:t> </a:t>
            </a:r>
            <a:r>
              <a:rPr sz="1000" spc="-5" dirty="0">
                <a:latin typeface="Arial"/>
                <a:cs typeface="Arial"/>
              </a:rPr>
              <a:t>text</a:t>
            </a:r>
            <a:endParaRPr sz="1000">
              <a:latin typeface="Arial"/>
              <a:cs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437972" y="1219200"/>
            <a:ext cx="3165475" cy="208279"/>
          </a:xfrm>
          <a:prstGeom prst="rect">
            <a:avLst/>
          </a:prstGeom>
        </p:spPr>
        <p:txBody>
          <a:bodyPr vert="horz" wrap="square" lIns="0" tIns="12700" rIns="0" bIns="0" rtlCol="0">
            <a:spAutoFit/>
          </a:bodyPr>
          <a:lstStyle/>
          <a:p>
            <a:pPr marL="12700">
              <a:lnSpc>
                <a:spcPct val="100000"/>
              </a:lnSpc>
              <a:spcBef>
                <a:spcPts val="100"/>
              </a:spcBef>
            </a:pPr>
            <a:r>
              <a:rPr sz="1200" b="1" spc="-5" dirty="0">
                <a:latin typeface="Arial"/>
                <a:cs typeface="Arial"/>
              </a:rPr>
              <a:t>Any </a:t>
            </a:r>
            <a:r>
              <a:rPr sz="1200" b="1" dirty="0">
                <a:latin typeface="Arial"/>
                <a:cs typeface="Arial"/>
              </a:rPr>
              <a:t>other </a:t>
            </a:r>
            <a:r>
              <a:rPr sz="1200" b="1" spc="-5" dirty="0">
                <a:latin typeface="Arial"/>
                <a:cs typeface="Arial"/>
              </a:rPr>
              <a:t>relevant </a:t>
            </a:r>
            <a:r>
              <a:rPr sz="1200" b="1" dirty="0">
                <a:latin typeface="Arial"/>
                <a:cs typeface="Arial"/>
              </a:rPr>
              <a:t>information</a:t>
            </a:r>
            <a:r>
              <a:rPr sz="1200" b="1" spc="-85" dirty="0">
                <a:latin typeface="Arial"/>
                <a:cs typeface="Arial"/>
              </a:rPr>
              <a:t> </a:t>
            </a:r>
            <a:r>
              <a:rPr sz="1200" b="1" spc="-5" dirty="0">
                <a:latin typeface="Arial"/>
                <a:cs typeface="Arial"/>
              </a:rPr>
              <a:t>(continued):</a:t>
            </a:r>
            <a:endParaRPr sz="1200">
              <a:latin typeface="Arial"/>
              <a:cs typeface="Arial"/>
            </a:endParaRPr>
          </a:p>
        </p:txBody>
      </p:sp>
      <p:sp>
        <p:nvSpPr>
          <p:cNvPr id="3" name="object 3"/>
          <p:cNvSpPr txBox="1"/>
          <p:nvPr/>
        </p:nvSpPr>
        <p:spPr>
          <a:xfrm>
            <a:off x="438296" y="1645396"/>
            <a:ext cx="6073775" cy="3949700"/>
          </a:xfrm>
          <a:prstGeom prst="rect">
            <a:avLst/>
          </a:prstGeom>
          <a:ln w="12693">
            <a:solidFill>
              <a:srgbClr val="E7E6E6"/>
            </a:solidFill>
          </a:ln>
        </p:spPr>
        <p:txBody>
          <a:bodyPr vert="horz" wrap="square" lIns="0" tIns="41275" rIns="0" bIns="0" rtlCol="0">
            <a:spAutoFit/>
          </a:bodyPr>
          <a:lstStyle/>
          <a:p>
            <a:pPr marL="91440">
              <a:lnSpc>
                <a:spcPct val="100000"/>
              </a:lnSpc>
              <a:spcBef>
                <a:spcPts val="325"/>
              </a:spcBef>
            </a:pPr>
            <a:r>
              <a:rPr sz="1000" spc="-5" dirty="0">
                <a:latin typeface="Arial"/>
                <a:cs typeface="Arial"/>
              </a:rPr>
              <a:t>Insert</a:t>
            </a:r>
            <a:r>
              <a:rPr sz="1000" spc="-15" dirty="0">
                <a:latin typeface="Arial"/>
                <a:cs typeface="Arial"/>
              </a:rPr>
              <a:t> </a:t>
            </a:r>
            <a:r>
              <a:rPr sz="1000" spc="-5" dirty="0">
                <a:latin typeface="Arial"/>
                <a:cs typeface="Arial"/>
              </a:rPr>
              <a:t>text</a:t>
            </a:r>
            <a:endParaRPr sz="1000">
              <a:latin typeface="Arial"/>
              <a:cs typeface="Arial"/>
            </a:endParaRPr>
          </a:p>
        </p:txBody>
      </p:sp>
      <p:sp>
        <p:nvSpPr>
          <p:cNvPr id="4" name="object 4"/>
          <p:cNvSpPr txBox="1"/>
          <p:nvPr/>
        </p:nvSpPr>
        <p:spPr>
          <a:xfrm>
            <a:off x="437968" y="5707320"/>
            <a:ext cx="4744720" cy="197490"/>
          </a:xfrm>
          <a:prstGeom prst="rect">
            <a:avLst/>
          </a:prstGeom>
        </p:spPr>
        <p:txBody>
          <a:bodyPr vert="horz" wrap="square" lIns="0" tIns="12700" rIns="0" bIns="0" rtlCol="0">
            <a:spAutoFit/>
          </a:bodyPr>
          <a:lstStyle/>
          <a:p>
            <a:pPr marL="12700">
              <a:lnSpc>
                <a:spcPct val="100000"/>
              </a:lnSpc>
              <a:spcBef>
                <a:spcPts val="100"/>
              </a:spcBef>
            </a:pPr>
            <a:r>
              <a:rPr sz="1200" b="1" spc="-10" dirty="0">
                <a:solidFill>
                  <a:srgbClr val="01867B"/>
                </a:solidFill>
                <a:latin typeface="Arial"/>
                <a:cs typeface="Arial"/>
              </a:rPr>
              <a:t>Please </a:t>
            </a:r>
            <a:r>
              <a:rPr sz="1200" b="1" spc="-5" dirty="0">
                <a:solidFill>
                  <a:srgbClr val="01867B"/>
                </a:solidFill>
                <a:latin typeface="Arial"/>
                <a:cs typeface="Arial"/>
              </a:rPr>
              <a:t>send your completed form </a:t>
            </a:r>
            <a:r>
              <a:rPr sz="1200" b="1" dirty="0">
                <a:solidFill>
                  <a:srgbClr val="01867B"/>
                </a:solidFill>
                <a:latin typeface="Arial"/>
                <a:cs typeface="Arial"/>
              </a:rPr>
              <a:t>to:</a:t>
            </a:r>
            <a:r>
              <a:rPr sz="1200" b="1" spc="35" dirty="0">
                <a:solidFill>
                  <a:srgbClr val="01867B"/>
                </a:solidFill>
                <a:latin typeface="Arial"/>
                <a:cs typeface="Arial"/>
              </a:rPr>
              <a:t> </a:t>
            </a:r>
            <a:r>
              <a:rPr sz="1200" b="1" u="sng" spc="-5" dirty="0" err="1">
                <a:solidFill>
                  <a:srgbClr val="01867B"/>
                </a:solidFill>
                <a:uFill>
                  <a:solidFill>
                    <a:srgbClr val="01867B"/>
                  </a:solidFill>
                </a:uFill>
                <a:latin typeface="Arial"/>
                <a:cs typeface="Arial"/>
                <a:hlinkClick r:id="rId3"/>
              </a:rPr>
              <a:t>msdahbursary@m</a:t>
            </a:r>
            <a:r>
              <a:rPr lang="en-GB" sz="1200" b="1" u="sng" spc="-5" dirty="0" err="1">
                <a:solidFill>
                  <a:srgbClr val="01867B"/>
                </a:solidFill>
                <a:uFill>
                  <a:solidFill>
                    <a:srgbClr val="01867B"/>
                  </a:solidFill>
                </a:uFill>
                <a:latin typeface="Arial"/>
                <a:cs typeface="Arial"/>
                <a:hlinkClick r:id="rId3"/>
              </a:rPr>
              <a:t>sd</a:t>
            </a:r>
            <a:r>
              <a:rPr sz="1200" b="1" u="sng" spc="-5" dirty="0">
                <a:solidFill>
                  <a:srgbClr val="01867B"/>
                </a:solidFill>
                <a:uFill>
                  <a:solidFill>
                    <a:srgbClr val="01867B"/>
                  </a:solidFill>
                </a:uFill>
                <a:latin typeface="Arial"/>
                <a:cs typeface="Arial"/>
                <a:hlinkClick r:id="rId3"/>
              </a:rPr>
              <a:t>.com</a:t>
            </a:r>
            <a:endParaRPr sz="1200" dirty="0">
              <a:latin typeface="Arial"/>
              <a:cs typeface="Arial"/>
            </a:endParaRPr>
          </a:p>
        </p:txBody>
      </p:sp>
      <p:sp>
        <p:nvSpPr>
          <p:cNvPr id="5" name="object 5"/>
          <p:cNvSpPr txBox="1"/>
          <p:nvPr/>
        </p:nvSpPr>
        <p:spPr>
          <a:xfrm>
            <a:off x="437969" y="6312539"/>
            <a:ext cx="5870575" cy="2299284"/>
          </a:xfrm>
          <a:prstGeom prst="rect">
            <a:avLst/>
          </a:prstGeom>
        </p:spPr>
        <p:txBody>
          <a:bodyPr vert="horz" wrap="square" lIns="0" tIns="12700" rIns="0" bIns="0" rtlCol="0">
            <a:spAutoFit/>
          </a:bodyPr>
          <a:lstStyle/>
          <a:p>
            <a:pPr marL="12700">
              <a:lnSpc>
                <a:spcPts val="1435"/>
              </a:lnSpc>
              <a:spcBef>
                <a:spcPts val="100"/>
              </a:spcBef>
            </a:pPr>
            <a:r>
              <a:rPr sz="1200" b="1" spc="-10" dirty="0">
                <a:solidFill>
                  <a:srgbClr val="7F7F7F"/>
                </a:solidFill>
                <a:latin typeface="Arial"/>
                <a:cs typeface="Arial"/>
              </a:rPr>
              <a:t>Privacy </a:t>
            </a:r>
            <a:r>
              <a:rPr sz="1200" b="1" spc="-5" dirty="0">
                <a:solidFill>
                  <a:srgbClr val="7F7F7F"/>
                </a:solidFill>
                <a:latin typeface="Arial"/>
                <a:cs typeface="Arial"/>
              </a:rPr>
              <a:t>Notice:</a:t>
            </a:r>
            <a:endParaRPr sz="1200" dirty="0">
              <a:latin typeface="Arial"/>
              <a:cs typeface="Arial"/>
            </a:endParaRPr>
          </a:p>
          <a:p>
            <a:pPr marL="12700">
              <a:lnSpc>
                <a:spcPts val="1075"/>
              </a:lnSpc>
            </a:pPr>
            <a:r>
              <a:rPr lang="en-GB" sz="900" dirty="0">
                <a:solidFill>
                  <a:srgbClr val="7F7F7F"/>
                </a:solidFill>
                <a:latin typeface="Arial"/>
                <a:cs typeface="Arial"/>
              </a:rPr>
              <a:t>The personal information (contact details) you have provided during registration will be processed for the purpose of contacting you with regards to the outcome of your application and ongoing communication regarding your research project. By providing your details, you consent to the processing by MSD Animal Health UK Ltd (MSD AH), acting as data controller.</a:t>
            </a:r>
          </a:p>
          <a:p>
            <a:pPr marL="12700">
              <a:lnSpc>
                <a:spcPts val="1075"/>
              </a:lnSpc>
            </a:pPr>
            <a:endParaRPr lang="en-GB" sz="900" dirty="0">
              <a:solidFill>
                <a:srgbClr val="7F7F7F"/>
              </a:solidFill>
              <a:latin typeface="Arial"/>
              <a:cs typeface="Arial"/>
            </a:endParaRPr>
          </a:p>
          <a:p>
            <a:pPr marL="12700">
              <a:lnSpc>
                <a:spcPts val="1075"/>
              </a:lnSpc>
            </a:pPr>
            <a:r>
              <a:rPr lang="en-GB" sz="900" dirty="0">
                <a:solidFill>
                  <a:srgbClr val="7F7F7F"/>
                </a:solidFill>
                <a:latin typeface="Arial"/>
                <a:cs typeface="Arial"/>
              </a:rPr>
              <a:t>Consistent with the purposes described above, you acknowledge that the Personal Information you provide to MSD can be transferred to Merck &amp; Co., Inc. (Kenilworth, NJ, USA), which operates as MSD outside of the U.S. and Canada; its subsidiaries and/or to companies globally that provide services on our behalf, if that is required, and in accordance with applicable laws and our instructions. This may include international transfers in compliance with the Data Protection Act 2018 and General Data Protection Regulation 2018, Binding Corporate Rules, Privacy Shield and Standard Contractual Clauses. Any party handling information on behalf of MSD is contractually obliged to process your personal information in accordance with the same privacy standards as MSD. You may exercise your rights, among others, of access, rectification, erasure of your personal information and withdrawal of your consent by sending an email to msdukdpo@msd.com. For more information on our privacy practices and policies, please check our privacy commitments: https://www.msd-animal-health.co.uk/privacy-policy.</a:t>
            </a:r>
            <a:endParaRPr sz="900" dirty="0">
              <a:latin typeface="Arial"/>
              <a:cs typeface="Aria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F96979183A9D0F4887D0FBF8B75C1EFD" ma:contentTypeVersion="13" ma:contentTypeDescription="Create a new document." ma:contentTypeScope="" ma:versionID="45ce2a88f4455409b7df6bf3ba05d818">
  <xsd:schema xmlns:xsd="http://www.w3.org/2001/XMLSchema" xmlns:xs="http://www.w3.org/2001/XMLSchema" xmlns:p="http://schemas.microsoft.com/office/2006/metadata/properties" xmlns:ns3="cc651dbd-bb88-4476-b40e-7f653079c77f" xmlns:ns4="90b57879-540c-43c3-9ea4-1c09b6beba82" targetNamespace="http://schemas.microsoft.com/office/2006/metadata/properties" ma:root="true" ma:fieldsID="646c841f66df34b00c761359d3d01802" ns3:_="" ns4:_="">
    <xsd:import namespace="cc651dbd-bb88-4476-b40e-7f653079c77f"/>
    <xsd:import namespace="90b57879-540c-43c3-9ea4-1c09b6beba82"/>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4:SharedWithUsers" minOccurs="0"/>
                <xsd:element ref="ns4:SharedWithDetails" minOccurs="0"/>
                <xsd:element ref="ns4:SharingHintHash" minOccurs="0"/>
                <xsd:element ref="ns3:MediaServiceAutoTags" minOccurs="0"/>
                <xsd:element ref="ns3:MediaServiceGenerationTime" minOccurs="0"/>
                <xsd:element ref="ns3:MediaServiceEventHashCode" minOccurs="0"/>
                <xsd:element ref="ns3:MediaServiceDateTaken" minOccurs="0"/>
                <xsd:element ref="ns3:MediaServiceOCR"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c651dbd-bb88-4476-b40e-7f653079c77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5" nillable="true" ma:displayName="Tags" ma:internalName="MediaServiceAutoTags"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0b57879-540c-43c3-9ea4-1c09b6beba82"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SharingHintHash" ma:index="1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sisl xmlns:xsi="http://www.w3.org/2001/XMLSchema-instance" xmlns:xsd="http://www.w3.org/2001/XMLSchema" xmlns="http://www.boldonjames.com/2008/01/sie/internal/label" sislVersion="0" policy="a10f9ac0-5937-4b4f-b459-96aedd9ed2c5" origin="userSelected">
  <element uid="9920fcc9-9f43-4d43-9e3e-b98a219cfd55" value=""/>
</sisl>
</file>

<file path=customXml/itemProps1.xml><?xml version="1.0" encoding="utf-8"?>
<ds:datastoreItem xmlns:ds="http://schemas.openxmlformats.org/officeDocument/2006/customXml" ds:itemID="{50C4656D-DACB-4851-8BC0-C936058F5F05}">
  <ds:schemaRefs>
    <ds:schemaRef ds:uri="http://schemas.microsoft.com/sharepoint/v3/contenttype/forms"/>
  </ds:schemaRefs>
</ds:datastoreItem>
</file>

<file path=customXml/itemProps2.xml><?xml version="1.0" encoding="utf-8"?>
<ds:datastoreItem xmlns:ds="http://schemas.openxmlformats.org/officeDocument/2006/customXml" ds:itemID="{ED7D2AF3-D1B4-471F-A32B-18AC88A4CD95}">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464E023C-7C0D-487F-8DDA-FFFA769298F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c651dbd-bb88-4476-b40e-7f653079c77f"/>
    <ds:schemaRef ds:uri="90b57879-540c-43c3-9ea4-1c09b6beba8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CA11A78D-89B4-4989-BB86-7F48B04FE992}">
  <ds:schemaRefs>
    <ds:schemaRef ds:uri="http://www.w3.org/2001/XMLSchema"/>
    <ds:schemaRef ds:uri="http://www.boldonjames.com/2008/01/sie/internal/label"/>
  </ds:schemaRefs>
</ds:datastoreItem>
</file>

<file path=docProps/app.xml><?xml version="1.0" encoding="utf-8"?>
<Properties xmlns="http://schemas.openxmlformats.org/officeDocument/2006/extended-properties" xmlns:vt="http://schemas.openxmlformats.org/officeDocument/2006/docPropsVTypes">
  <Template/>
  <TotalTime>141</TotalTime>
  <Words>764</Words>
  <Application>Microsoft Office PowerPoint</Application>
  <PresentationFormat>A4 Paper (210x297 mm)</PresentationFormat>
  <Paragraphs>65</Paragraphs>
  <Slides>5</Slides>
  <Notes>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Times New Roman</vt:lpstr>
      <vt:lpstr>Office Theme</vt:lpstr>
      <vt:lpstr>MSD Animal Health Research Bursary Investing in the future of the veterinary profession through research</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Mustoe-Smith, Amy May</cp:lastModifiedBy>
  <cp:revision>12</cp:revision>
  <dcterms:created xsi:type="dcterms:W3CDTF">2019-03-08T18:54:21Z</dcterms:created>
  <dcterms:modified xsi:type="dcterms:W3CDTF">2024-07-09T10:37:43Z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2019-02-12T00:00:00Z</vt:filetime>
  </property>
  <property fmtid="{D5CDD505-2E9C-101B-9397-08002B2CF9AE}" pid="3" name="Creator">
    <vt:lpwstr>Adobe Acrobat Pro DC 19.10.20069</vt:lpwstr>
  </property>
  <property fmtid="{D5CDD505-2E9C-101B-9397-08002B2CF9AE}" pid="4" name="LastSaved">
    <vt:filetime>2019-03-08T00:00:00Z</vt:filetime>
  </property>
  <property fmtid="{D5CDD505-2E9C-101B-9397-08002B2CF9AE}" pid="5" name="docIndexRef">
    <vt:lpwstr>4bfb1cd1-25cb-4e5a-8fb6-eb54450cafa4</vt:lpwstr>
  </property>
  <property fmtid="{D5CDD505-2E9C-101B-9397-08002B2CF9AE}" pid="6" name="bjSaver">
    <vt:lpwstr>mqvhk6GAQo6ywIv0IeGGalVk3ezHgKCr</vt:lpwstr>
  </property>
  <property fmtid="{D5CDD505-2E9C-101B-9397-08002B2CF9AE}" pid="7" name="_NewReviewCycle">
    <vt:lpwstr/>
  </property>
  <property fmtid="{D5CDD505-2E9C-101B-9397-08002B2CF9AE}" pid="8" name="bjDocumentLabelXML">
    <vt:lpwstr>&lt;?xml version="1.0" encoding="us-ascii"?&gt;&lt;sisl xmlns:xsi="http://www.w3.org/2001/XMLSchema-instance" xmlns:xsd="http://www.w3.org/2001/XMLSchema" sislVersion="0" policy="a10f9ac0-5937-4b4f-b459-96aedd9ed2c5" origin="userSelected" xmlns="http://www.boldonj</vt:lpwstr>
  </property>
  <property fmtid="{D5CDD505-2E9C-101B-9397-08002B2CF9AE}" pid="9" name="bjDocumentLabelXML-0">
    <vt:lpwstr>ames.com/2008/01/sie/internal/label"&gt;&lt;element uid="9920fcc9-9f43-4d43-9e3e-b98a219cfd55" value="" /&gt;&lt;/sisl&gt;</vt:lpwstr>
  </property>
  <property fmtid="{D5CDD505-2E9C-101B-9397-08002B2CF9AE}" pid="10" name="bjDocumentSecurityLabel">
    <vt:lpwstr>Not Classified</vt:lpwstr>
  </property>
  <property fmtid="{D5CDD505-2E9C-101B-9397-08002B2CF9AE}" pid="11" name="ContentTypeId">
    <vt:lpwstr>0x010100F96979183A9D0F4887D0FBF8B75C1EFD</vt:lpwstr>
  </property>
  <property fmtid="{D5CDD505-2E9C-101B-9397-08002B2CF9AE}" pid="12" name="_AdHocReviewCycleID">
    <vt:i4>-479571259</vt:i4>
  </property>
  <property fmtid="{D5CDD505-2E9C-101B-9397-08002B2CF9AE}" pid="13" name="_EmailSubject">
    <vt:lpwstr>CLM Fragment from Bursary Poster</vt:lpwstr>
  </property>
  <property fmtid="{D5CDD505-2E9C-101B-9397-08002B2CF9AE}" pid="14" name="_AuthorEmail">
    <vt:lpwstr>amy.mustoe-smith@msd.com</vt:lpwstr>
  </property>
  <property fmtid="{D5CDD505-2E9C-101B-9397-08002B2CF9AE}" pid="15" name="_AuthorEmailDisplayName">
    <vt:lpwstr>Mustoe-Smith, Amy May</vt:lpwstr>
  </property>
  <property fmtid="{D5CDD505-2E9C-101B-9397-08002B2CF9AE}" pid="16" name="MSIP_Label_e81acc0d-dcc4-4dc9-a2c5-be70b05a2fe6_Enabled">
    <vt:lpwstr>true</vt:lpwstr>
  </property>
  <property fmtid="{D5CDD505-2E9C-101B-9397-08002B2CF9AE}" pid="17" name="MSIP_Label_e81acc0d-dcc4-4dc9-a2c5-be70b05a2fe6_SetDate">
    <vt:lpwstr>2022-03-08T15:37:58Z</vt:lpwstr>
  </property>
  <property fmtid="{D5CDD505-2E9C-101B-9397-08002B2CF9AE}" pid="18" name="MSIP_Label_e81acc0d-dcc4-4dc9-a2c5-be70b05a2fe6_Method">
    <vt:lpwstr>Privileged</vt:lpwstr>
  </property>
  <property fmtid="{D5CDD505-2E9C-101B-9397-08002B2CF9AE}" pid="19" name="MSIP_Label_e81acc0d-dcc4-4dc9-a2c5-be70b05a2fe6_Name">
    <vt:lpwstr>e81acc0d-dcc4-4dc9-a2c5-be70b05a2fe6</vt:lpwstr>
  </property>
  <property fmtid="{D5CDD505-2E9C-101B-9397-08002B2CF9AE}" pid="20" name="MSIP_Label_e81acc0d-dcc4-4dc9-a2c5-be70b05a2fe6_SiteId">
    <vt:lpwstr>a00de4ec-48a8-43a6-be74-e31274e2060d</vt:lpwstr>
  </property>
  <property fmtid="{D5CDD505-2E9C-101B-9397-08002B2CF9AE}" pid="21" name="MSIP_Label_e81acc0d-dcc4-4dc9-a2c5-be70b05a2fe6_ActionId">
    <vt:lpwstr>b771ba53-dc42-4fd7-a54f-66794912a022</vt:lpwstr>
  </property>
  <property fmtid="{D5CDD505-2E9C-101B-9397-08002B2CF9AE}" pid="22" name="MSIP_Label_e81acc0d-dcc4-4dc9-a2c5-be70b05a2fe6_ContentBits">
    <vt:lpwstr>0</vt:lpwstr>
  </property>
  <property fmtid="{D5CDD505-2E9C-101B-9397-08002B2CF9AE}" pid="23" name="MerckAIPLabel">
    <vt:lpwstr>NotClassified</vt:lpwstr>
  </property>
  <property fmtid="{D5CDD505-2E9C-101B-9397-08002B2CF9AE}" pid="24" name="MerckAIPDataExchange">
    <vt:lpwstr>!MRKMIP@NotClassified</vt:lpwstr>
  </property>
  <property fmtid="{D5CDD505-2E9C-101B-9397-08002B2CF9AE}" pid="25" name="_PreviousAdHocReviewCycleID">
    <vt:i4>1207889027</vt:i4>
  </property>
</Properties>
</file>